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 varScale="1">
        <p:scale>
          <a:sx n="65" d="100"/>
          <a:sy n="65" d="100"/>
        </p:scale>
        <p:origin x="594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2021-07-23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2021-07-23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6587" y="3465004"/>
            <a:ext cx="5652628" cy="2376264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레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볼떼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2019 (Le Volte </a:t>
            </a:r>
            <a:r>
              <a:rPr lang="en-US" altLang="ko-KR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Dell’Ornellaia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및 등급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Toscana IGT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멜롯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50%,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산지오베제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30%,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까베르네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쇼비뇽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20%  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총 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개월 각 일부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프렌치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오크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/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시멘트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탱크 숙성 </a:t>
            </a: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후</a:t>
            </a:r>
            <a:r>
              <a:rPr lang="en-US" altLang="ko-KR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병입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출하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밝은 루비 레드 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레드 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베리</a:t>
            </a: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장미 꽃 등 복합적인 아로마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조밀한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탄닌과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살아있는 산도에 이은 입 안을 감싸는 풀 바디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0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이탈리아 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와인의 혁신을 주도한 예술적인 슈퍼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투스칸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오르넬라이아의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써드</a:t>
            </a:r>
            <a:r>
              <a:rPr lang="ko-KR" altLang="en-US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와인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4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68351" y="800708"/>
            <a:ext cx="5832141" cy="2556284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+mn-ea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000" b="1" dirty="0">
                <a:solidFill>
                  <a:srgbClr val="A50021"/>
                </a:solidFill>
                <a:latin typeface="+mn-ea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000" b="1" dirty="0">
              <a:solidFill>
                <a:srgbClr val="A50021"/>
              </a:solidFill>
              <a:latin typeface="+mn-ea"/>
              <a:ea typeface="+mn-ea"/>
              <a:cs typeface="Arial" panose="020B0604020202020204" pitchFamily="34" charset="0"/>
            </a:endParaRPr>
          </a:p>
          <a:p>
            <a:pPr>
              <a:lnSpc>
                <a:spcPts val="1500"/>
              </a:lnSpc>
              <a:spcBef>
                <a:spcPct val="50000"/>
              </a:spcBef>
              <a:buNone/>
            </a:pPr>
            <a:r>
              <a:rPr lang="ko-KR" altLang="en-US" sz="1000" b="1" dirty="0" err="1" smtClean="0">
                <a:latin typeface="+mn-ea"/>
                <a:ea typeface="+mn-ea"/>
                <a:cs typeface="Arial" panose="020B0604020202020204" pitchFamily="34" charset="0"/>
              </a:rPr>
              <a:t>오르넬라이아</a:t>
            </a:r>
            <a:r>
              <a:rPr lang="en-US" altLang="ko-KR" sz="1000" b="1" dirty="0" smtClean="0">
                <a:latin typeface="+mn-ea"/>
                <a:ea typeface="+mn-ea"/>
                <a:cs typeface="Arial" panose="020B0604020202020204" pitchFamily="34" charset="0"/>
              </a:rPr>
              <a:t>(</a:t>
            </a:r>
            <a:r>
              <a:rPr lang="en-US" altLang="ko-KR" sz="1000" b="1" dirty="0" err="1" smtClean="0">
                <a:latin typeface="+mn-ea"/>
                <a:ea typeface="+mn-ea"/>
                <a:cs typeface="Arial" panose="020B0604020202020204" pitchFamily="34" charset="0"/>
              </a:rPr>
              <a:t>Ornellaia</a:t>
            </a:r>
            <a:r>
              <a:rPr lang="en-US" altLang="ko-KR" sz="1000" b="1" dirty="0" smtClean="0">
                <a:latin typeface="+mn-ea"/>
                <a:ea typeface="+mn-ea"/>
                <a:cs typeface="Arial" panose="020B0604020202020204" pitchFamily="34" charset="0"/>
              </a:rPr>
              <a:t>) 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와인은 이탈리아의 </a:t>
            </a:r>
            <a:r>
              <a:rPr lang="ko-KR" altLang="en-US" sz="1000" b="1" dirty="0" err="1" smtClean="0">
                <a:latin typeface="+mn-ea"/>
                <a:ea typeface="+mn-ea"/>
                <a:cs typeface="Arial" panose="020B0604020202020204" pitchFamily="34" charset="0"/>
              </a:rPr>
              <a:t>볼게리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 지역에서 생산되는 슈퍼 </a:t>
            </a:r>
            <a:r>
              <a:rPr lang="ko-KR" altLang="en-US" sz="1000" b="1" dirty="0" err="1" smtClean="0">
                <a:latin typeface="+mn-ea"/>
                <a:ea typeface="+mn-ea"/>
                <a:cs typeface="Arial" panose="020B0604020202020204" pitchFamily="34" charset="0"/>
              </a:rPr>
              <a:t>토스칸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 와인으로            </a:t>
            </a:r>
            <a:r>
              <a:rPr lang="ko-KR" altLang="en-US" sz="1000" b="1" dirty="0" err="1" smtClean="0">
                <a:latin typeface="+mn-ea"/>
                <a:ea typeface="+mn-ea"/>
                <a:cs typeface="Arial" panose="020B0604020202020204" pitchFamily="34" charset="0"/>
              </a:rPr>
              <a:t>안티노리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 모친의 자매와 결혼하였던 델라 </a:t>
            </a:r>
            <a:r>
              <a:rPr lang="ko-KR" altLang="en-US" sz="1000" b="1" dirty="0" err="1" smtClean="0">
                <a:latin typeface="+mn-ea"/>
                <a:ea typeface="+mn-ea"/>
                <a:cs typeface="Arial" panose="020B0604020202020204" pitchFamily="34" charset="0"/>
              </a:rPr>
              <a:t>게라르데스카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 가문 소유였던 </a:t>
            </a:r>
            <a:r>
              <a:rPr lang="ko-KR" altLang="en-US" sz="1000" b="1" dirty="0" err="1" smtClean="0">
                <a:latin typeface="+mn-ea"/>
                <a:ea typeface="+mn-ea"/>
                <a:cs typeface="Arial" panose="020B0604020202020204" pitchFamily="34" charset="0"/>
              </a:rPr>
              <a:t>테누타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 산 귀도 </a:t>
            </a:r>
            <a:r>
              <a:rPr lang="ko-KR" altLang="en-US" sz="1000" b="1" dirty="0" err="1" smtClean="0">
                <a:latin typeface="+mn-ea"/>
                <a:ea typeface="+mn-ea"/>
                <a:cs typeface="Arial" panose="020B0604020202020204" pitchFamily="34" charset="0"/>
              </a:rPr>
              <a:t>와이너리가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000" b="1" dirty="0" smtClean="0">
                <a:latin typeface="+mn-ea"/>
                <a:ea typeface="+mn-ea"/>
                <a:cs typeface="Arial" panose="020B0604020202020204" pitchFamily="34" charset="0"/>
              </a:rPr>
              <a:t>1944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년부터 </a:t>
            </a:r>
            <a:r>
              <a:rPr lang="ko-KR" altLang="en-US" sz="1000" b="1" dirty="0" err="1" smtClean="0">
                <a:latin typeface="+mn-ea"/>
                <a:ea typeface="+mn-ea"/>
                <a:cs typeface="Arial" panose="020B0604020202020204" pitchFamily="34" charset="0"/>
              </a:rPr>
              <a:t>보르도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 지방과 환경이 매우 흡사한 중서부 해안가에 위치한 </a:t>
            </a:r>
            <a:r>
              <a:rPr lang="ko-KR" altLang="en-US" sz="1000" b="1" dirty="0" err="1" smtClean="0">
                <a:latin typeface="+mn-ea"/>
                <a:ea typeface="+mn-ea"/>
                <a:cs typeface="Arial" panose="020B0604020202020204" pitchFamily="34" charset="0"/>
              </a:rPr>
              <a:t>볼게리의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 소유 포도 밭에 </a:t>
            </a:r>
            <a:r>
              <a:rPr lang="ko-KR" altLang="en-US" sz="1000" b="1" dirty="0" err="1" smtClean="0">
                <a:latin typeface="+mn-ea"/>
                <a:ea typeface="+mn-ea"/>
                <a:cs typeface="Arial" panose="020B0604020202020204" pitchFamily="34" charset="0"/>
              </a:rPr>
              <a:t>보르도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 산 포도나무를 심어  </a:t>
            </a:r>
            <a:r>
              <a:rPr lang="ko-KR" altLang="en-US" sz="1000" b="1" dirty="0" err="1" smtClean="0">
                <a:latin typeface="+mn-ea"/>
                <a:ea typeface="+mn-ea"/>
                <a:cs typeface="Arial" panose="020B0604020202020204" pitchFamily="34" charset="0"/>
              </a:rPr>
              <a:t>사시카이아를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 출시하고</a:t>
            </a:r>
            <a:r>
              <a:rPr lang="en-US" altLang="ko-KR" sz="1000" b="1" dirty="0" smtClean="0">
                <a:latin typeface="+mn-ea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err="1" smtClean="0">
                <a:latin typeface="+mn-ea"/>
                <a:ea typeface="+mn-ea"/>
                <a:cs typeface="Arial" panose="020B0604020202020204" pitchFamily="34" charset="0"/>
              </a:rPr>
              <a:t>안티노리도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 smtClean="0">
                <a:latin typeface="+mn-ea"/>
                <a:ea typeface="+mn-ea"/>
                <a:cs typeface="Arial" panose="020B0604020202020204" pitchFamily="34" charset="0"/>
              </a:rPr>
              <a:t>티냐넬로</a:t>
            </a:r>
            <a:r>
              <a:rPr lang="en-US" altLang="ko-KR" sz="1000" b="1" dirty="0" smtClean="0">
                <a:latin typeface="+mn-ea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err="1" smtClean="0">
                <a:latin typeface="+mn-ea"/>
                <a:ea typeface="+mn-ea"/>
                <a:cs typeface="Arial" panose="020B0604020202020204" pitchFamily="34" charset="0"/>
              </a:rPr>
              <a:t>솔라이아를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 출시하여  성공적인 결과를 얻게 된다</a:t>
            </a:r>
            <a:r>
              <a:rPr lang="en-US" altLang="ko-KR" sz="1000" b="1" dirty="0" smtClean="0">
                <a:latin typeface="+mn-ea"/>
                <a:ea typeface="+mn-ea"/>
                <a:cs typeface="Arial" panose="020B0604020202020204" pitchFamily="34" charset="0"/>
              </a:rPr>
              <a:t>. 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이후 </a:t>
            </a:r>
            <a:r>
              <a:rPr lang="ko-KR" altLang="en-US" sz="1000" b="1" dirty="0" err="1" smtClean="0">
                <a:latin typeface="+mn-ea"/>
                <a:ea typeface="+mn-ea"/>
                <a:cs typeface="Arial" panose="020B0604020202020204" pitchFamily="34" charset="0"/>
              </a:rPr>
              <a:t>오르넬라이아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 smtClean="0">
                <a:latin typeface="+mn-ea"/>
                <a:ea typeface="+mn-ea"/>
                <a:cs typeface="Arial" panose="020B0604020202020204" pitchFamily="34" charset="0"/>
              </a:rPr>
              <a:t>와이너리를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 설립하고 </a:t>
            </a:r>
            <a:r>
              <a:rPr lang="ko-KR" altLang="en-US" sz="1000" b="1" dirty="0" err="1" smtClean="0">
                <a:latin typeface="+mn-ea"/>
                <a:ea typeface="+mn-ea"/>
                <a:cs typeface="Arial" panose="020B0604020202020204" pitchFamily="34" charset="0"/>
              </a:rPr>
              <a:t>까베르네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 smtClean="0">
                <a:latin typeface="+mn-ea"/>
                <a:ea typeface="+mn-ea"/>
                <a:cs typeface="Arial" panose="020B0604020202020204" pitchFamily="34" charset="0"/>
              </a:rPr>
              <a:t>소비뇽</a:t>
            </a:r>
            <a:r>
              <a:rPr lang="en-US" altLang="ko-KR" sz="1000" b="1" dirty="0" smtClean="0">
                <a:latin typeface="+mn-ea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000" b="1" dirty="0" err="1" smtClean="0">
                <a:latin typeface="+mn-ea"/>
                <a:ea typeface="+mn-ea"/>
                <a:cs typeface="Arial" panose="020B0604020202020204" pitchFamily="34" charset="0"/>
              </a:rPr>
              <a:t>멜롯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 등    품종들을 심어 재배하고</a:t>
            </a:r>
            <a:r>
              <a:rPr lang="en-US" altLang="ko-KR" sz="1000" b="1" dirty="0" smtClean="0">
                <a:latin typeface="+mn-ea"/>
                <a:ea typeface="+mn-ea"/>
                <a:cs typeface="Arial" panose="020B0604020202020204" pitchFamily="34" charset="0"/>
              </a:rPr>
              <a:t>, 1985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년 출시되면서 그 명성을 세상에 알리게 된다</a:t>
            </a:r>
            <a:r>
              <a:rPr lang="en-US" altLang="ko-KR" sz="1000" b="1" dirty="0" smtClean="0">
                <a:latin typeface="+mn-ea"/>
                <a:ea typeface="+mn-ea"/>
                <a:cs typeface="Arial" panose="020B0604020202020204" pitchFamily="34" charset="0"/>
              </a:rPr>
              <a:t>. </a:t>
            </a:r>
            <a:r>
              <a:rPr lang="ko-KR" altLang="en-US" sz="1000" b="1" dirty="0" err="1" smtClean="0">
                <a:latin typeface="+mn-ea"/>
                <a:ea typeface="+mn-ea"/>
                <a:cs typeface="Arial" panose="020B0604020202020204" pitchFamily="34" charset="0"/>
              </a:rPr>
              <a:t>솔라이아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 와인에      이어 미국의 </a:t>
            </a:r>
            <a:r>
              <a:rPr lang="ko-KR" altLang="en-US" sz="1000" b="1" dirty="0" err="1" smtClean="0">
                <a:latin typeface="+mn-ea"/>
                <a:ea typeface="+mn-ea"/>
                <a:cs typeface="Arial" panose="020B0604020202020204" pitchFamily="34" charset="0"/>
              </a:rPr>
              <a:t>와인스펙테이터가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 선정한 </a:t>
            </a:r>
            <a:r>
              <a:rPr lang="en-US" altLang="ko-KR" sz="1000" b="1" dirty="0" smtClean="0">
                <a:latin typeface="+mn-ea"/>
                <a:ea typeface="+mn-ea"/>
                <a:cs typeface="Arial" panose="020B0604020202020204" pitchFamily="34" charset="0"/>
              </a:rPr>
              <a:t>2001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년 올해의 와인 </a:t>
            </a:r>
            <a:r>
              <a:rPr lang="en-US" altLang="ko-KR" sz="1000" b="1" dirty="0" smtClean="0">
                <a:latin typeface="+mn-ea"/>
                <a:ea typeface="+mn-ea"/>
                <a:cs typeface="Arial" panose="020B0604020202020204" pitchFamily="34" charset="0"/>
              </a:rPr>
              <a:t>1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위를 기록한 바 있다</a:t>
            </a:r>
            <a:r>
              <a:rPr lang="en-US" altLang="ko-KR" sz="1000" b="1" dirty="0" smtClean="0">
                <a:latin typeface="+mn-ea"/>
                <a:ea typeface="+mn-ea"/>
                <a:cs typeface="Arial" panose="020B0604020202020204" pitchFamily="34" charset="0"/>
              </a:rPr>
              <a:t>.</a:t>
            </a:r>
          </a:p>
          <a:p>
            <a:pPr>
              <a:lnSpc>
                <a:spcPts val="1500"/>
              </a:lnSpc>
              <a:spcBef>
                <a:spcPct val="50000"/>
              </a:spcBef>
              <a:buNone/>
            </a:pP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레 </a:t>
            </a:r>
            <a:r>
              <a:rPr lang="ko-KR" altLang="en-US" sz="1000" b="1" dirty="0" err="1" smtClean="0">
                <a:latin typeface="+mn-ea"/>
                <a:ea typeface="+mn-ea"/>
                <a:cs typeface="Arial" panose="020B0604020202020204" pitchFamily="34" charset="0"/>
              </a:rPr>
              <a:t>볼떼는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 상대적으로 영한 포도나무의 포도로 생산한 </a:t>
            </a:r>
            <a:r>
              <a:rPr lang="ko-KR" altLang="en-US" sz="1000" b="1" dirty="0" err="1" smtClean="0">
                <a:latin typeface="+mn-ea"/>
                <a:ea typeface="+mn-ea"/>
                <a:cs typeface="Arial" panose="020B0604020202020204" pitchFamily="34" charset="0"/>
              </a:rPr>
              <a:t>오르넬라이아의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000" b="1" dirty="0" err="1" smtClean="0">
                <a:latin typeface="+mn-ea"/>
                <a:ea typeface="+mn-ea"/>
                <a:cs typeface="Arial" panose="020B0604020202020204" pitchFamily="34" charset="0"/>
              </a:rPr>
              <a:t>써드</a:t>
            </a:r>
            <a:r>
              <a:rPr lang="ko-KR" altLang="en-US" sz="1000" b="1" dirty="0" smtClean="0">
                <a:latin typeface="+mn-ea"/>
                <a:ea typeface="+mn-ea"/>
                <a:cs typeface="Arial" panose="020B0604020202020204" pitchFamily="34" charset="0"/>
              </a:rPr>
              <a:t> 와인이다</a:t>
            </a:r>
            <a:r>
              <a:rPr lang="en-US" altLang="ko-KR" sz="1000" b="1" dirty="0" smtClean="0">
                <a:latin typeface="+mn-ea"/>
                <a:ea typeface="+mn-ea"/>
                <a:cs typeface="Arial" panose="020B0604020202020204" pitchFamily="34" charset="0"/>
              </a:rPr>
              <a:t>.  </a:t>
            </a:r>
            <a:endParaRPr lang="en-US" altLang="ko-KR" sz="1000" b="1" dirty="0">
              <a:latin typeface="+mn-ea"/>
              <a:ea typeface="+mn-ea"/>
              <a:cs typeface="Arial" panose="020B0604020202020204" pitchFamily="34" charset="0"/>
            </a:endParaRP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23" name="Rectangle 176">
            <a:extLst>
              <a:ext uri="{FF2B5EF4-FFF2-40B4-BE49-F238E27FC236}">
                <a16:creationId xmlns:a16="http://schemas.microsoft.com/office/drawing/2014/main" id="{9C1DA64D-8F9D-4813-9A5A-27401DC2C4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04356" y="5841268"/>
            <a:ext cx="5700863" cy="75310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t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AWARDS / </a:t>
            </a:r>
            <a:r>
              <a:rPr lang="ko-KR" altLang="en-US" sz="10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수상 내역</a:t>
            </a:r>
            <a:endParaRPr lang="en-US" altLang="ko-KR" sz="10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000" b="1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Vinous 91pts, Decanter 90pts</a:t>
            </a:r>
            <a:endParaRPr lang="en-US" altLang="ko-KR" sz="10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3" y="6021670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 smtClean="0">
                <a:latin typeface="+mj-lt"/>
                <a:ea typeface="+mj-ea"/>
                <a:cs typeface="+mj-cs"/>
              </a:rPr>
              <a:t>경이로운 슈퍼 </a:t>
            </a:r>
            <a:r>
              <a:rPr lang="ko-KR" altLang="en-US" sz="1200" b="1" cap="all" dirty="0" err="1" smtClean="0">
                <a:latin typeface="+mj-lt"/>
                <a:ea typeface="+mj-ea"/>
                <a:cs typeface="+mj-cs"/>
              </a:rPr>
              <a:t>투스칸</a:t>
            </a:r>
            <a:r>
              <a:rPr lang="ko-KR" altLang="en-US" sz="1200" b="1" cap="all" dirty="0" smtClean="0">
                <a:latin typeface="+mj-lt"/>
                <a:ea typeface="+mj-ea"/>
                <a:cs typeface="+mj-cs"/>
              </a:rPr>
              <a:t> </a:t>
            </a:r>
            <a:endParaRPr lang="en-US" altLang="ko-KR" sz="1200" b="1" cap="all" dirty="0">
              <a:latin typeface="+mj-lt"/>
              <a:ea typeface="+mj-ea"/>
              <a:cs typeface="+mj-cs"/>
            </a:endParaRPr>
          </a:p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i="0" cap="all" dirty="0" err="1" smtClean="0">
                <a:effectLst/>
                <a:latin typeface="+mj-lt"/>
                <a:ea typeface="+mj-ea"/>
                <a:cs typeface="+mj-cs"/>
              </a:rPr>
              <a:t>오르넬라이아</a:t>
            </a:r>
            <a:r>
              <a:rPr lang="ko-KR" altLang="en-US" sz="1200" b="1" i="0" cap="all" dirty="0" smtClean="0">
                <a:effectLst/>
                <a:latin typeface="+mj-lt"/>
                <a:ea typeface="+mj-ea"/>
                <a:cs typeface="+mj-cs"/>
              </a:rPr>
              <a:t> </a:t>
            </a:r>
            <a:r>
              <a:rPr lang="ko-KR" altLang="en-US" sz="1200" b="1" i="0" cap="all" dirty="0" err="1" smtClean="0">
                <a:effectLst/>
                <a:latin typeface="+mj-lt"/>
                <a:ea typeface="+mj-ea"/>
                <a:cs typeface="+mj-cs"/>
              </a:rPr>
              <a:t>셀렉션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 rotWithShape="1">
          <a:blip r:embed="rId2"/>
          <a:srcRect l="35153" t="31569" r="34888" b="40076"/>
          <a:stretch/>
        </p:blipFill>
        <p:spPr>
          <a:xfrm>
            <a:off x="1194623" y="709914"/>
            <a:ext cx="936104" cy="662729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527" t="4971" r="27603" b="2348"/>
          <a:stretch/>
        </p:blipFill>
        <p:spPr>
          <a:xfrm>
            <a:off x="1027711" y="1427318"/>
            <a:ext cx="1219797" cy="453514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746</TotalTime>
  <Words>217</Words>
  <Application>Microsoft Office PowerPoint</Application>
  <PresentationFormat>화면 슬라이드 쇼(4:3)</PresentationFormat>
  <Paragraphs>19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굴림</vt:lpstr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jungyongjae</cp:lastModifiedBy>
  <cp:revision>86</cp:revision>
  <dcterms:created xsi:type="dcterms:W3CDTF">2020-04-23T09:45:11Z</dcterms:created>
  <dcterms:modified xsi:type="dcterms:W3CDTF">2021-07-23T07:40:34Z</dcterms:modified>
</cp:coreProperties>
</file>