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6" r:id="rId1"/>
  </p:sldMasterIdLst>
  <p:notesMasterIdLst>
    <p:notesMasterId r:id="rId3"/>
  </p:notesMasterIdLst>
  <p:handoutMasterIdLst>
    <p:handoutMasterId r:id="rId4"/>
  </p:handoutMasterIdLst>
  <p:sldIdLst>
    <p:sldId id="258" r:id="rId2"/>
  </p:sldIdLst>
  <p:sldSz cx="9144000" cy="6858000" type="screen4x3"/>
  <p:notesSz cx="6889750" cy="1002188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0021"/>
    <a:srgbClr val="FF6600"/>
    <a:srgbClr val="480024"/>
    <a:srgbClr val="CC6600"/>
    <a:srgbClr val="222E2B"/>
    <a:srgbClr val="003300"/>
    <a:srgbClr val="0066CC"/>
    <a:srgbClr val="0000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430" autoAdjust="0"/>
    <p:restoredTop sz="94660" autoAdjust="0"/>
  </p:normalViewPr>
  <p:slideViewPr>
    <p:cSldViewPr>
      <p:cViewPr varScale="1">
        <p:scale>
          <a:sx n="71" d="100"/>
          <a:sy n="71" d="100"/>
        </p:scale>
        <p:origin x="58" y="101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026">
            <a:extLst>
              <a:ext uri="{FF2B5EF4-FFF2-40B4-BE49-F238E27FC236}">
                <a16:creationId xmlns:a16="http://schemas.microsoft.com/office/drawing/2014/main" id="{60EDBE10-F41C-4352-B097-01E3CE530F55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45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797" tIns="48399" rIns="96797" bIns="48399" numCol="1" anchor="t" anchorCtr="0" compatLnSpc="1">
            <a:prstTxWarp prst="textNoShape">
              <a:avLst/>
            </a:prstTxWarp>
          </a:bodyPr>
          <a:lstStyle>
            <a:lvl1pPr defTabSz="968548" eaLnBrk="1" latinLnBrk="1" hangingPunct="1">
              <a:defRPr sz="1300"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099" name="Rectangle 1027">
            <a:extLst>
              <a:ext uri="{FF2B5EF4-FFF2-40B4-BE49-F238E27FC236}">
                <a16:creationId xmlns:a16="http://schemas.microsoft.com/office/drawing/2014/main" id="{0D939CDE-2ED3-4B3A-AB4B-97C2CB55CEBF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05250" y="0"/>
            <a:ext cx="29845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797" tIns="48399" rIns="96797" bIns="48399" numCol="1" anchor="t" anchorCtr="0" compatLnSpc="1">
            <a:prstTxWarp prst="textNoShape">
              <a:avLst/>
            </a:prstTxWarp>
          </a:bodyPr>
          <a:lstStyle>
            <a:lvl1pPr algn="r" defTabSz="968548" eaLnBrk="1" latinLnBrk="1" hangingPunct="1">
              <a:defRPr sz="1300"/>
            </a:lvl1pPr>
          </a:lstStyle>
          <a:p>
            <a:pPr>
              <a:defRPr/>
            </a:pPr>
            <a:fld id="{A74937CA-3E17-4576-9E39-E66412565A72}" type="datetime1">
              <a:rPr lang="ko-KR" altLang="en-US" smtClean="0"/>
              <a:t>2026-07-20</a:t>
            </a:fld>
            <a:endParaRPr lang="en-US" altLang="ko-KR"/>
          </a:p>
        </p:txBody>
      </p:sp>
      <p:sp>
        <p:nvSpPr>
          <p:cNvPr id="4100" name="Rectangle 1028">
            <a:extLst>
              <a:ext uri="{FF2B5EF4-FFF2-40B4-BE49-F238E27FC236}">
                <a16:creationId xmlns:a16="http://schemas.microsoft.com/office/drawing/2014/main" id="{AFB53F04-A823-4025-9AD3-43CFCDEC9F21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520238"/>
            <a:ext cx="29845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797" tIns="48399" rIns="96797" bIns="48399" numCol="1" anchor="b" anchorCtr="0" compatLnSpc="1">
            <a:prstTxWarp prst="textNoShape">
              <a:avLst/>
            </a:prstTxWarp>
          </a:bodyPr>
          <a:lstStyle>
            <a:lvl1pPr defTabSz="968548" eaLnBrk="1" latinLnBrk="1" hangingPunct="1">
              <a:defRPr sz="1300"/>
            </a:lvl1pPr>
          </a:lstStyle>
          <a:p>
            <a:pPr>
              <a:defRPr/>
            </a:pPr>
            <a:r>
              <a:rPr lang="ko-KR" altLang="en-US"/>
              <a:t>브랜드 문의 와인전문기업 </a:t>
            </a:r>
            <a:r>
              <a:rPr lang="en-US" altLang="ko-KR"/>
              <a:t>(</a:t>
            </a:r>
            <a:r>
              <a:rPr lang="ko-KR" altLang="en-US"/>
              <a:t>주</a:t>
            </a:r>
            <a:r>
              <a:rPr lang="en-US" altLang="ko-KR"/>
              <a:t>)</a:t>
            </a:r>
            <a:r>
              <a:rPr lang="ko-KR" altLang="en-US"/>
              <a:t>에프엘코리아 </a:t>
            </a:r>
            <a:r>
              <a:rPr lang="en-US" altLang="ko-KR"/>
              <a:t>02)449-3151</a:t>
            </a:r>
          </a:p>
        </p:txBody>
      </p:sp>
      <p:sp>
        <p:nvSpPr>
          <p:cNvPr id="4101" name="Rectangle 1029">
            <a:extLst>
              <a:ext uri="{FF2B5EF4-FFF2-40B4-BE49-F238E27FC236}">
                <a16:creationId xmlns:a16="http://schemas.microsoft.com/office/drawing/2014/main" id="{54FB4214-3E66-4889-856F-3A99FB749340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05250" y="9520238"/>
            <a:ext cx="29845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797" tIns="48399" rIns="96797" bIns="48399" numCol="1" anchor="b" anchorCtr="0" compatLnSpc="1">
            <a:prstTxWarp prst="textNoShape">
              <a:avLst/>
            </a:prstTxWarp>
          </a:bodyPr>
          <a:lstStyle>
            <a:lvl1pPr algn="r" defTabSz="968548" eaLnBrk="1" latinLnBrk="1" hangingPunct="1">
              <a:defRPr sz="1300"/>
            </a:lvl1pPr>
          </a:lstStyle>
          <a:p>
            <a:pPr>
              <a:defRPr/>
            </a:pPr>
            <a:fld id="{11EC2A75-0B8B-44B4-8A23-41D3715D1904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FBB56C-18EF-4993-B5E5-43093DEF3848}" type="datetime1">
              <a:rPr lang="ko-KR" altLang="en-US" smtClean="0"/>
              <a:t>2026-07-20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89038" y="1252538"/>
            <a:ext cx="4511675" cy="33829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8975" y="4822825"/>
            <a:ext cx="5511800" cy="3946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520238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ko-KR" altLang="en-US"/>
              <a:t>브랜드 문의 와인전문기업 </a:t>
            </a:r>
            <a:r>
              <a:rPr lang="en-US" altLang="ko-KR"/>
              <a:t>(</a:t>
            </a:r>
            <a:r>
              <a:rPr lang="ko-KR" altLang="en-US"/>
              <a:t>주</a:t>
            </a:r>
            <a:r>
              <a:rPr lang="en-US" altLang="ko-KR"/>
              <a:t>)</a:t>
            </a:r>
            <a:r>
              <a:rPr lang="ko-KR" altLang="en-US"/>
              <a:t>에프엘코리아 </a:t>
            </a:r>
            <a:r>
              <a:rPr lang="en-US" altLang="ko-KR"/>
              <a:t>02)449-3151</a:t>
            </a: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902075" y="9520238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53509F-ED36-4F64-A023-77C5F8035A4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57629994"/>
      </p:ext>
    </p:extLst>
  </p:cSld>
  <p:clrMap bg1="lt1" tx1="dk1" bg2="lt2" tx2="dk2" accent1="accent1" accent2="accent2" accent3="accent3" accent4="accent4" accent5="accent5" accent6="accent6" hlink="hlink" folHlink="folHlink"/>
  <p:hf sldNum="0" hdr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FF1BA6E-7F4F-41B9-B992-DB5650FD2A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13D98559-D6D5-4FFF-B62C-9F58C44D0E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14C58C7-BADD-4BA4-886F-4027AF8B6F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7566348-5AE7-4397-8882-D20EC6E8DC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4E1AACB-66F9-4971-A8A9-6D49B00D5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894E60-868B-4F23-83BF-997A1BF62146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818780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26EB257-96F0-48D9-94ED-7BDC09CC27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85DDE3DF-D55A-4D1F-B69A-F15D793498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F8CB98F-37CD-4E1F-BD04-EF4F3E7A46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08EA50E-3C44-4D1C-99C3-B1A70B595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FCCD6E2-FD45-4DA0-8A90-B7AE50760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67B688-4B15-4DF0-8892-2D14EEA57766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5576649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3DD4C374-DD97-40A2-8299-EA4027DF25A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90AC05CB-7280-48B2-ACE9-3956FECAE4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8DD5A66-34EC-4A14-AF80-F1880A8C1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14608AA-72D9-4CE5-B8D0-DB9B877640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105C39A-0FF9-4994-9C50-8194B245F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46EC3D-864D-47F1-84D6-4A4221326629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7644412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ED89029-07E2-42A7-B385-280799A6DA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248AF9B-C979-4353-8732-687E2F4C82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04AE745-729C-4C81-B5F3-95D972E5F7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258426D-C047-40DC-971C-E0970FC81D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4823C70-8D30-44CF-BE95-A761441D5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6A88AD-E1C8-437A-91AF-786CE7201B7A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42794833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0D7D443-3667-4BE0-8ABA-099D61FDD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C5FB815-CC54-45D0-8168-7F0D896C37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59CD5E4-3667-4FE7-8EC1-BA7CEB72F3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A0C034F-92CD-4AB7-80C0-27164AEC3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AAEF347-D22A-45AE-A143-D8DE1AD9C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CB16A6-126A-4718-96CE-ACE72267ED67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5445677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5959AE2-2DA2-4763-88B8-0231C49849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CD0DA2F-EC48-4161-BAB2-49FA84C75A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237DEAF8-D048-4BB8-AA9C-364E894A6E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6B35A2CE-5019-46FE-8E11-533BF74FC1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5A6EFAEB-4D14-4FE1-BFB0-2399F015C4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D5898766-9420-4D5F-9CF0-07901C273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959F56-F9F0-4FA5-BDF1-908672B5BA15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7425829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9EF3CAF-D12B-4FED-91F4-9305C8721E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13BA62F-E8F7-4AD6-80E6-F28EA38BF8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6FA16D76-7C7F-4057-9AAD-67C5B1AFEB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AED616DA-8D06-4AF0-876F-F775AD358E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14AF8E61-2379-49C7-A423-22EA6C7D0B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7B628F85-82CC-46E4-AC4B-8333EE0A97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A1BD1EB0-D0F8-45CF-A585-D310D8486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57AEC220-CA00-429D-A96F-A47BD881B2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05A097-B78B-4CC4-8FFF-143C697419AB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37214847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2989B79-6AAE-4AD1-A42B-BDA2E69EDE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EC5FAF82-FD63-443C-A8ED-E30AC57C81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1DC547D5-9997-4C37-975D-2F3CB96073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57FA61B3-510B-45B1-85D9-E0F8D615C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210CC1-E027-4300-B399-7E9BF7228AB1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71684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81634776-C878-49B2-8C85-3B8C1A0ABA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5508C4B0-473E-4BA1-9337-8CD1CF20D4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C0FD00AB-E3A9-4795-A2A5-6BF0B5639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B7C3CB9-7810-4B75-84F0-C512CF600D2F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435419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422EFDC-C608-459F-AB4F-44CD248745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5B4D367-3A40-4C04-B842-CE692A4FAC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3DCFE2EF-BF50-46F8-88FE-EAD2F6CAD1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34D39386-2FF3-4301-BCFC-5DE07119B8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A98771D6-9B5A-4D26-8CBD-4B33D25EF4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70E85043-7B06-4BD5-B36D-5902FA9067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779B83-7207-41C4-9E46-CF91D7D5E9B2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42739484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09D706A-A414-4592-9A75-DDF3E8F6E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C1702D08-72CD-4F29-BEC4-AABA532D2B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9A07E327-B4CF-4F6A-87B9-23626A2A17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BAC2623D-DC5B-41DE-B9E2-BD3654E172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F307A0AC-B1B7-4E9A-B7EC-E308F980E7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A49FEAC2-B6A4-437C-9D37-AD45BCE746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76CAD-6ACE-460E-B3BD-6E34662760E8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604968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8D994C50-4731-4467-A152-6CBFC75539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62A7F4A-94D8-41C5-86E8-084F22144B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6BCB34C-F0D1-46D1-B856-572C24DD11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2D0A2CE-2819-4DF8-8A71-F1CD4C6DAB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EAC9C27-B298-4EB9-8AAF-29889C50BD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621A698-BC98-490F-9B8D-12A92D3639DD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062162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176">
            <a:extLst>
              <a:ext uri="{FF2B5EF4-FFF2-40B4-BE49-F238E27FC236}">
                <a16:creationId xmlns:a16="http://schemas.microsoft.com/office/drawing/2014/main" id="{738F333A-BF76-42B4-955A-0022BEF47D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3848" y="3320988"/>
            <a:ext cx="5652628" cy="2232248"/>
          </a:xfrm>
          <a:prstGeom prst="rect">
            <a:avLst/>
          </a:prstGeom>
          <a:ln w="9525">
            <a:solidFill>
              <a:srgbClr val="000000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lIns="91440" tIns="45720" rIns="91440" bIns="45720" rtlCol="0" anchor="t">
            <a:no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en-US" altLang="ko-KR" sz="1000" b="1" dirty="0">
                <a:solidFill>
                  <a:srgbClr val="A50021"/>
                </a:solidFill>
                <a:latin typeface="+mj-lt"/>
                <a:ea typeface="+mn-ea"/>
                <a:cs typeface="Arial" panose="020B0604020202020204" pitchFamily="34" charset="0"/>
              </a:rPr>
              <a:t>PRODUCT INTRODUCTION / </a:t>
            </a:r>
            <a:r>
              <a:rPr lang="ko-KR" altLang="en-US" sz="1000" b="1" dirty="0">
                <a:solidFill>
                  <a:srgbClr val="A50021"/>
                </a:solidFill>
                <a:latin typeface="+mj-lt"/>
                <a:ea typeface="+mn-ea"/>
                <a:cs typeface="Arial" panose="020B0604020202020204" pitchFamily="34" charset="0"/>
              </a:rPr>
              <a:t>제품 소개</a:t>
            </a:r>
            <a:endParaRPr lang="en-US" altLang="ko-KR" sz="1000" b="1" dirty="0">
              <a:solidFill>
                <a:srgbClr val="A50021"/>
              </a:solidFill>
              <a:latin typeface="+mj-lt"/>
              <a:ea typeface="+mn-ea"/>
              <a:cs typeface="Arial" panose="020B0604020202020204" pitchFamily="34" charset="0"/>
            </a:endParaRPr>
          </a:p>
          <a:p>
            <a:pPr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000" b="1" dirty="0" err="1">
                <a:latin typeface="+mj-lt"/>
                <a:ea typeface="+mn-ea"/>
                <a:cs typeface="Arial" panose="020B0604020202020204" pitchFamily="34" charset="0"/>
              </a:rPr>
              <a:t>세귀노</a:t>
            </a:r>
            <a:r>
              <a:rPr lang="ko-KR" altLang="en-US" sz="1000" b="1" dirty="0">
                <a:latin typeface="+mj-lt"/>
                <a:ea typeface="+mn-ea"/>
                <a:cs typeface="Arial" panose="020B0604020202020204" pitchFamily="34" charset="0"/>
              </a:rPr>
              <a:t> </a:t>
            </a:r>
            <a:r>
              <a:rPr lang="ko-KR" altLang="en-US" sz="1000" b="1" dirty="0" err="1">
                <a:latin typeface="+mj-lt"/>
                <a:ea typeface="+mn-ea"/>
                <a:cs typeface="Arial" panose="020B0604020202020204" pitchFamily="34" charset="0"/>
              </a:rPr>
              <a:t>보르데</a:t>
            </a:r>
            <a:r>
              <a:rPr lang="ko-KR" altLang="en-US" sz="1000" b="1" dirty="0">
                <a:latin typeface="+mj-lt"/>
                <a:ea typeface="+mn-ea"/>
                <a:cs typeface="Arial" panose="020B0604020202020204" pitchFamily="34" charset="0"/>
              </a:rPr>
              <a:t> </a:t>
            </a:r>
            <a:r>
              <a:rPr lang="ko-KR" altLang="en-US" sz="1000" b="1" dirty="0" err="1">
                <a:latin typeface="+mj-lt"/>
                <a:ea typeface="+mn-ea"/>
                <a:cs typeface="Arial" panose="020B0604020202020204" pitchFamily="34" charset="0"/>
              </a:rPr>
              <a:t>샤블리</a:t>
            </a:r>
            <a:r>
              <a:rPr lang="ko-KR" altLang="en-US" sz="1000" b="1" dirty="0">
                <a:latin typeface="+mj-lt"/>
                <a:ea typeface="+mn-ea"/>
                <a:cs typeface="Arial" panose="020B0604020202020204" pitchFamily="34" charset="0"/>
              </a:rPr>
              <a:t> </a:t>
            </a:r>
            <a:r>
              <a:rPr lang="en-US" altLang="ko-KR" sz="1000" b="1" dirty="0">
                <a:latin typeface="+mj-lt"/>
                <a:ea typeface="+mn-ea"/>
                <a:cs typeface="Arial" panose="020B0604020202020204" pitchFamily="34" charset="0"/>
              </a:rPr>
              <a:t>2025</a:t>
            </a:r>
          </a:p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000" b="1" dirty="0">
                <a:latin typeface="+mj-lt"/>
                <a:ea typeface="+mn-ea"/>
                <a:cs typeface="Arial" panose="020B0604020202020204" pitchFamily="34" charset="0"/>
              </a:rPr>
              <a:t>생산지역 및 등급</a:t>
            </a:r>
            <a:r>
              <a:rPr lang="en-US" altLang="ko-KR" sz="1000" b="1" dirty="0">
                <a:latin typeface="+mj-lt"/>
                <a:ea typeface="+mn-ea"/>
                <a:cs typeface="Arial" panose="020B0604020202020204" pitchFamily="34" charset="0"/>
              </a:rPr>
              <a:t>:  </a:t>
            </a:r>
            <a:r>
              <a:rPr lang="ko-KR" altLang="en-US" sz="1000" b="1" dirty="0" err="1">
                <a:latin typeface="+mj-lt"/>
                <a:ea typeface="+mn-ea"/>
                <a:cs typeface="Arial" panose="020B0604020202020204" pitchFamily="34" charset="0"/>
              </a:rPr>
              <a:t>샤블리</a:t>
            </a:r>
            <a:r>
              <a:rPr lang="ko-KR" altLang="en-US" sz="1000" b="1" dirty="0">
                <a:latin typeface="+mj-lt"/>
                <a:ea typeface="+mn-ea"/>
                <a:cs typeface="Arial" panose="020B0604020202020204" pitchFamily="34" charset="0"/>
              </a:rPr>
              <a:t> </a:t>
            </a:r>
            <a:r>
              <a:rPr lang="en-US" altLang="ko-KR" sz="1000" b="1" dirty="0">
                <a:latin typeface="+mj-lt"/>
                <a:ea typeface="+mn-ea"/>
                <a:cs typeface="Arial" panose="020B0604020202020204" pitchFamily="34" charset="0"/>
              </a:rPr>
              <a:t>AOP</a:t>
            </a:r>
          </a:p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000" b="1" dirty="0">
                <a:latin typeface="+mj-lt"/>
                <a:ea typeface="+mn-ea"/>
                <a:cs typeface="Arial" panose="020B0604020202020204" pitchFamily="34" charset="0"/>
              </a:rPr>
              <a:t>포도품종</a:t>
            </a:r>
            <a:r>
              <a:rPr lang="en-US" altLang="ko-KR" sz="1000" b="1" dirty="0">
                <a:latin typeface="+mj-lt"/>
                <a:ea typeface="+mn-ea"/>
                <a:cs typeface="Arial" panose="020B0604020202020204" pitchFamily="34" charset="0"/>
              </a:rPr>
              <a:t>: </a:t>
            </a:r>
            <a:r>
              <a:rPr lang="ko-KR" altLang="en-US" sz="1000" b="1" dirty="0" err="1">
                <a:latin typeface="+mj-lt"/>
                <a:ea typeface="+mn-ea"/>
                <a:cs typeface="Arial" panose="020B0604020202020204" pitchFamily="34" charset="0"/>
              </a:rPr>
              <a:t>샤도네이</a:t>
            </a:r>
            <a:r>
              <a:rPr lang="ko-KR" altLang="en-US" sz="1000" b="1" dirty="0">
                <a:latin typeface="+mj-lt"/>
                <a:ea typeface="+mn-ea"/>
                <a:cs typeface="Arial" panose="020B0604020202020204" pitchFamily="34" charset="0"/>
              </a:rPr>
              <a:t> </a:t>
            </a:r>
            <a:r>
              <a:rPr lang="en-US" altLang="ko-KR" sz="1000" b="1" dirty="0">
                <a:latin typeface="+mj-lt"/>
                <a:ea typeface="+mn-ea"/>
                <a:cs typeface="Arial" panose="020B0604020202020204" pitchFamily="34" charset="0"/>
              </a:rPr>
              <a:t>100%</a:t>
            </a:r>
          </a:p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000" b="1" dirty="0">
                <a:latin typeface="+mj-lt"/>
                <a:ea typeface="+mn-ea"/>
                <a:cs typeface="Arial" panose="020B0604020202020204" pitchFamily="34" charset="0"/>
              </a:rPr>
              <a:t>금빛 힌트의 은은한 노란 컬러  </a:t>
            </a:r>
            <a:endParaRPr lang="en-US" altLang="ko-KR" sz="1000" b="1" dirty="0">
              <a:latin typeface="+mj-lt"/>
              <a:ea typeface="+mn-ea"/>
              <a:cs typeface="Arial" panose="020B0604020202020204" pitchFamily="34" charset="0"/>
            </a:endParaRPr>
          </a:p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000" b="1" dirty="0">
                <a:latin typeface="+mj-lt"/>
                <a:ea typeface="+mn-ea"/>
                <a:cs typeface="Arial" panose="020B0604020202020204" pitchFamily="34" charset="0"/>
              </a:rPr>
              <a:t>풍부하고 매력적인 다양한 과실 및  꽃의 복합적인 아로마</a:t>
            </a:r>
            <a:endParaRPr lang="en-US" altLang="ko-KR" sz="1000" b="1" dirty="0">
              <a:latin typeface="+mj-lt"/>
              <a:ea typeface="+mn-ea"/>
              <a:cs typeface="Arial" panose="020B0604020202020204" pitchFamily="34" charset="0"/>
            </a:endParaRPr>
          </a:p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000" b="1" dirty="0">
                <a:latin typeface="+mj-lt"/>
                <a:ea typeface="+mn-ea"/>
                <a:cs typeface="Arial" panose="020B0604020202020204" pitchFamily="34" charset="0"/>
              </a:rPr>
              <a:t>입 안에서 가득 퍼지는 부드럽고 선명한 미네랄 느낌</a:t>
            </a:r>
            <a:endParaRPr lang="en-US" altLang="ko-KR" sz="1000" b="1" dirty="0">
              <a:latin typeface="+mj-lt"/>
              <a:ea typeface="+mn-ea"/>
              <a:cs typeface="Arial" panose="020B0604020202020204" pitchFamily="34" charset="0"/>
            </a:endParaRPr>
          </a:p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endParaRPr lang="en-US" altLang="ko-KR" sz="1000" b="1" dirty="0">
              <a:solidFill>
                <a:srgbClr val="A50021"/>
              </a:solidFill>
              <a:latin typeface="+mj-lt"/>
              <a:ea typeface="+mn-ea"/>
              <a:cs typeface="Arial" panose="020B0604020202020204" pitchFamily="34" charset="0"/>
            </a:endParaRPr>
          </a:p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en-US" altLang="ko-KR" sz="1000" b="1" dirty="0">
                <a:solidFill>
                  <a:srgbClr val="A50021"/>
                </a:solidFill>
                <a:latin typeface="+mj-lt"/>
                <a:ea typeface="+mn-ea"/>
                <a:cs typeface="Arial" panose="020B0604020202020204" pitchFamily="34" charset="0"/>
              </a:rPr>
              <a:t>SELLING POINT / </a:t>
            </a:r>
            <a:r>
              <a:rPr lang="ko-KR" altLang="en-US" sz="1000" b="1" dirty="0">
                <a:solidFill>
                  <a:srgbClr val="A50021"/>
                </a:solidFill>
                <a:latin typeface="+mj-lt"/>
                <a:ea typeface="+mn-ea"/>
                <a:cs typeface="Arial" panose="020B0604020202020204" pitchFamily="34" charset="0"/>
              </a:rPr>
              <a:t>주요 판매 포인트 및 한 줄 평</a:t>
            </a:r>
            <a:endParaRPr lang="en-US" altLang="ko-KR" sz="1000" b="1" dirty="0">
              <a:solidFill>
                <a:srgbClr val="A50021"/>
              </a:solidFill>
              <a:latin typeface="+mj-lt"/>
              <a:ea typeface="+mn-ea"/>
              <a:cs typeface="Arial" panose="020B0604020202020204" pitchFamily="34" charset="0"/>
            </a:endParaRPr>
          </a:p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000" b="1" dirty="0">
                <a:latin typeface="+mj-lt"/>
                <a:ea typeface="+mn-ea"/>
                <a:cs typeface="Arial" panose="020B0604020202020204" pitchFamily="34" charset="0"/>
              </a:rPr>
              <a:t>평론가 </a:t>
            </a:r>
            <a:r>
              <a:rPr lang="en-US" altLang="ko-KR" sz="1000" b="1" dirty="0">
                <a:latin typeface="+mj-lt"/>
                <a:ea typeface="+mn-ea"/>
                <a:cs typeface="Arial" panose="020B0604020202020204" pitchFamily="34" charset="0"/>
              </a:rPr>
              <a:t>90+ </a:t>
            </a:r>
            <a:r>
              <a:rPr lang="ko-KR" altLang="en-US" sz="1000" b="1" dirty="0">
                <a:latin typeface="+mj-lt"/>
                <a:ea typeface="+mn-ea"/>
                <a:cs typeface="Arial" panose="020B0604020202020204" pitchFamily="34" charset="0"/>
              </a:rPr>
              <a:t>추천 </a:t>
            </a:r>
            <a:r>
              <a:rPr lang="ko-KR" altLang="en-US" sz="1000" b="1" dirty="0" err="1">
                <a:latin typeface="+mj-lt"/>
                <a:ea typeface="+mn-ea"/>
                <a:cs typeface="Arial" panose="020B0604020202020204" pitchFamily="34" charset="0"/>
              </a:rPr>
              <a:t>샤블리</a:t>
            </a:r>
            <a:r>
              <a:rPr lang="en-US" altLang="ko-KR" sz="1000" b="1" dirty="0">
                <a:latin typeface="+mj-lt"/>
                <a:ea typeface="+mn-ea"/>
                <a:cs typeface="Arial" panose="020B0604020202020204" pitchFamily="34" charset="0"/>
              </a:rPr>
              <a:t>, 25-40</a:t>
            </a:r>
            <a:r>
              <a:rPr lang="ko-KR" altLang="en-US" sz="1000" b="1" dirty="0">
                <a:latin typeface="+mj-lt"/>
                <a:ea typeface="+mn-ea"/>
                <a:cs typeface="Arial" panose="020B0604020202020204" pitchFamily="34" charset="0"/>
              </a:rPr>
              <a:t>년 이상 포도나무 수확</a:t>
            </a:r>
            <a:endParaRPr lang="en-US" altLang="ko-KR" sz="1000" b="1" dirty="0">
              <a:latin typeface="+mj-lt"/>
              <a:ea typeface="+mn-ea"/>
              <a:cs typeface="Arial" panose="020B0604020202020204" pitchFamily="34" charset="0"/>
            </a:endParaRPr>
          </a:p>
        </p:txBody>
      </p:sp>
      <p:sp>
        <p:nvSpPr>
          <p:cNvPr id="3074" name="Rectangle 176">
            <a:extLst>
              <a:ext uri="{FF2B5EF4-FFF2-40B4-BE49-F238E27FC236}">
                <a16:creationId xmlns:a16="http://schemas.microsoft.com/office/drawing/2014/main" id="{89372049-4609-4D9C-B764-4FFAF17D77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91617" y="1304764"/>
            <a:ext cx="5700863" cy="183620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t">
            <a:no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defTabSz="914400" latinLnBrk="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00000"/>
              <a:buNone/>
            </a:pPr>
            <a:r>
              <a:rPr lang="en-US" altLang="ko-KR" sz="1000" b="1" dirty="0">
                <a:solidFill>
                  <a:srgbClr val="A50021"/>
                </a:solidFill>
                <a:latin typeface="+mj-lt"/>
                <a:ea typeface="+mn-ea"/>
                <a:cs typeface="Arial" panose="020B0604020202020204" pitchFamily="34" charset="0"/>
              </a:rPr>
              <a:t>BRAND STORY / </a:t>
            </a:r>
            <a:r>
              <a:rPr lang="ko-KR" altLang="en-US" sz="1000" b="1" dirty="0">
                <a:solidFill>
                  <a:srgbClr val="A50021"/>
                </a:solidFill>
                <a:latin typeface="+mj-lt"/>
                <a:ea typeface="+mn-ea"/>
                <a:cs typeface="Arial" panose="020B0604020202020204" pitchFamily="34" charset="0"/>
              </a:rPr>
              <a:t>브랜드 스토리</a:t>
            </a:r>
            <a:endParaRPr lang="en-US" altLang="ko-KR" sz="1000" b="1" dirty="0">
              <a:solidFill>
                <a:srgbClr val="A50021"/>
              </a:solidFill>
              <a:latin typeface="+mj-lt"/>
              <a:ea typeface="+mn-ea"/>
              <a:cs typeface="Arial" panose="020B0604020202020204" pitchFamily="34" charset="0"/>
            </a:endParaRPr>
          </a:p>
          <a:p>
            <a:pPr>
              <a:lnSpc>
                <a:spcPct val="140000"/>
              </a:lnSpc>
              <a:spcBef>
                <a:spcPct val="50000"/>
              </a:spcBef>
              <a:buNone/>
            </a:pPr>
            <a:r>
              <a:rPr lang="ko-KR" altLang="en-US" sz="1000" b="1" dirty="0">
                <a:latin typeface="+mj-lt"/>
                <a:ea typeface="+mn-ea"/>
                <a:cs typeface="Arial" panose="020B0604020202020204" pitchFamily="34" charset="0"/>
              </a:rPr>
              <a:t>프랑스 </a:t>
            </a:r>
            <a:r>
              <a:rPr lang="ko-KR" altLang="en-US" sz="1000" b="1" dirty="0" err="1">
                <a:latin typeface="+mj-lt"/>
                <a:ea typeface="+mn-ea"/>
                <a:cs typeface="Arial" panose="020B0604020202020204" pitchFamily="34" charset="0"/>
              </a:rPr>
              <a:t>부르고뉴</a:t>
            </a:r>
            <a:r>
              <a:rPr lang="ko-KR" altLang="en-US" sz="1000" b="1" dirty="0">
                <a:latin typeface="+mj-lt"/>
                <a:ea typeface="+mn-ea"/>
                <a:cs typeface="Arial" panose="020B0604020202020204" pitchFamily="34" charset="0"/>
              </a:rPr>
              <a:t> 지역 중 </a:t>
            </a:r>
            <a:r>
              <a:rPr lang="ko-KR" altLang="en-US" sz="1000" b="1" dirty="0" err="1">
                <a:latin typeface="+mj-lt"/>
                <a:ea typeface="+mn-ea"/>
                <a:cs typeface="Arial" panose="020B0604020202020204" pitchFamily="34" charset="0"/>
              </a:rPr>
              <a:t>샤블리</a:t>
            </a:r>
            <a:r>
              <a:rPr lang="ko-KR" altLang="en-US" sz="1000" b="1" dirty="0">
                <a:latin typeface="+mj-lt"/>
                <a:ea typeface="+mn-ea"/>
                <a:cs typeface="Arial" panose="020B0604020202020204" pitchFamily="34" charset="0"/>
              </a:rPr>
              <a:t> 탄생의 역사적인 장소이자 와인 생산과 관련된 문화유산의          과거와 현재가 공존하고 있는 말리니</a:t>
            </a:r>
            <a:r>
              <a:rPr lang="en-US" altLang="ko-KR" sz="1000" b="1" dirty="0">
                <a:latin typeface="+mj-lt"/>
                <a:ea typeface="+mn-ea"/>
                <a:cs typeface="Arial" panose="020B0604020202020204" pitchFamily="34" charset="0"/>
              </a:rPr>
              <a:t>(</a:t>
            </a:r>
            <a:r>
              <a:rPr lang="en-US" altLang="ko-KR" sz="1000" b="1" dirty="0" err="1">
                <a:latin typeface="+mj-lt"/>
                <a:ea typeface="+mn-ea"/>
                <a:cs typeface="Arial" panose="020B0604020202020204" pitchFamily="34" charset="0"/>
              </a:rPr>
              <a:t>Maligny</a:t>
            </a:r>
            <a:r>
              <a:rPr lang="en-US" altLang="ko-KR" sz="1000" b="1" dirty="0">
                <a:latin typeface="+mj-lt"/>
                <a:ea typeface="+mn-ea"/>
                <a:cs typeface="Arial" panose="020B0604020202020204" pitchFamily="34" charset="0"/>
              </a:rPr>
              <a:t>)</a:t>
            </a:r>
            <a:r>
              <a:rPr lang="ko-KR" altLang="en-US" sz="1000" b="1" dirty="0">
                <a:latin typeface="+mj-lt"/>
                <a:ea typeface="+mn-ea"/>
                <a:cs typeface="Arial" panose="020B0604020202020204" pitchFamily="34" charset="0"/>
              </a:rPr>
              <a:t> 지방에 위치하고 있는 </a:t>
            </a:r>
            <a:r>
              <a:rPr lang="ko-KR" altLang="en-US" sz="1000" b="1" dirty="0" err="1">
                <a:latin typeface="+mj-lt"/>
                <a:ea typeface="+mn-ea"/>
                <a:cs typeface="Arial" panose="020B0604020202020204" pitchFamily="34" charset="0"/>
              </a:rPr>
              <a:t>도멘</a:t>
            </a:r>
            <a:r>
              <a:rPr lang="ko-KR" altLang="en-US" sz="1000" b="1" dirty="0">
                <a:latin typeface="+mj-lt"/>
                <a:ea typeface="+mn-ea"/>
                <a:cs typeface="Arial" panose="020B0604020202020204" pitchFamily="34" charset="0"/>
              </a:rPr>
              <a:t> </a:t>
            </a:r>
            <a:r>
              <a:rPr lang="ko-KR" altLang="en-US" sz="1000" b="1" dirty="0" err="1">
                <a:latin typeface="+mj-lt"/>
                <a:ea typeface="+mn-ea"/>
                <a:cs typeface="Arial" panose="020B0604020202020204" pitchFamily="34" charset="0"/>
              </a:rPr>
              <a:t>세귀노</a:t>
            </a:r>
            <a:r>
              <a:rPr lang="ko-KR" altLang="en-US" sz="1000" b="1" dirty="0">
                <a:latin typeface="+mj-lt"/>
                <a:ea typeface="+mn-ea"/>
                <a:cs typeface="Arial" panose="020B0604020202020204" pitchFamily="34" charset="0"/>
              </a:rPr>
              <a:t> </a:t>
            </a:r>
            <a:r>
              <a:rPr lang="ko-KR" altLang="en-US" sz="1000" b="1" dirty="0" err="1">
                <a:latin typeface="+mj-lt"/>
                <a:ea typeface="+mn-ea"/>
                <a:cs typeface="Arial" panose="020B0604020202020204" pitchFamily="34" charset="0"/>
              </a:rPr>
              <a:t>보르데</a:t>
            </a:r>
            <a:r>
              <a:rPr lang="ko-KR" altLang="en-US" sz="1000" b="1" dirty="0">
                <a:latin typeface="+mj-lt"/>
                <a:ea typeface="+mn-ea"/>
                <a:cs typeface="Arial" panose="020B0604020202020204" pitchFamily="34" charset="0"/>
              </a:rPr>
              <a:t> </a:t>
            </a:r>
            <a:r>
              <a:rPr lang="en-US" altLang="ko-KR" sz="1000" b="1" dirty="0">
                <a:latin typeface="+mj-lt"/>
                <a:ea typeface="+mn-ea"/>
                <a:cs typeface="Arial" panose="020B0604020202020204" pitchFamily="34" charset="0"/>
              </a:rPr>
              <a:t>(Domaine </a:t>
            </a:r>
            <a:r>
              <a:rPr lang="en-US" altLang="ko-KR" sz="1000" b="1" dirty="0" err="1">
                <a:latin typeface="+mj-lt"/>
                <a:ea typeface="+mn-ea"/>
                <a:cs typeface="Arial" panose="020B0604020202020204" pitchFamily="34" charset="0"/>
              </a:rPr>
              <a:t>Seguinot</a:t>
            </a:r>
            <a:r>
              <a:rPr lang="en-US" altLang="ko-KR" sz="1000" b="1" dirty="0">
                <a:latin typeface="+mj-lt"/>
                <a:ea typeface="+mn-ea"/>
                <a:cs typeface="Arial" panose="020B0604020202020204" pitchFamily="34" charset="0"/>
              </a:rPr>
              <a:t> Bordet)</a:t>
            </a:r>
            <a:r>
              <a:rPr lang="ko-KR" altLang="en-US" sz="1000" b="1" dirty="0">
                <a:latin typeface="+mj-lt"/>
                <a:ea typeface="+mn-ea"/>
                <a:cs typeface="Arial" panose="020B0604020202020204" pitchFamily="34" charset="0"/>
              </a:rPr>
              <a:t>는 </a:t>
            </a:r>
            <a:r>
              <a:rPr lang="ko-KR" altLang="en-US" sz="1000" b="1" dirty="0" err="1">
                <a:latin typeface="+mj-lt"/>
                <a:ea typeface="+mn-ea"/>
                <a:cs typeface="Arial" panose="020B0604020202020204" pitchFamily="34" charset="0"/>
              </a:rPr>
              <a:t>세귀노</a:t>
            </a:r>
            <a:r>
              <a:rPr lang="ko-KR" altLang="en-US" sz="1000" b="1" dirty="0">
                <a:latin typeface="+mj-lt"/>
                <a:ea typeface="+mn-ea"/>
                <a:cs typeface="Arial" panose="020B0604020202020204" pitchFamily="34" charset="0"/>
              </a:rPr>
              <a:t> 가문에서 운영되고 있는 </a:t>
            </a:r>
            <a:r>
              <a:rPr lang="ko-KR" altLang="en-US" sz="1000" b="1" dirty="0" err="1">
                <a:latin typeface="+mj-lt"/>
                <a:ea typeface="+mn-ea"/>
                <a:cs typeface="Arial" panose="020B0604020202020204" pitchFamily="34" charset="0"/>
              </a:rPr>
              <a:t>샤블리의</a:t>
            </a:r>
            <a:r>
              <a:rPr lang="ko-KR" altLang="en-US" sz="1000" b="1" dirty="0">
                <a:latin typeface="+mj-lt"/>
                <a:ea typeface="+mn-ea"/>
                <a:cs typeface="Arial" panose="020B0604020202020204" pitchFamily="34" charset="0"/>
              </a:rPr>
              <a:t> 장인입니다</a:t>
            </a:r>
            <a:r>
              <a:rPr lang="en-US" altLang="ko-KR" sz="1000" b="1" dirty="0">
                <a:latin typeface="+mj-lt"/>
                <a:ea typeface="+mn-ea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40000"/>
              </a:lnSpc>
              <a:spcBef>
                <a:spcPct val="50000"/>
              </a:spcBef>
              <a:buNone/>
            </a:pPr>
            <a:r>
              <a:rPr lang="en-US" altLang="ko-KR" sz="1000" b="1" dirty="0">
                <a:latin typeface="+mj-lt"/>
                <a:ea typeface="+mn-ea"/>
                <a:cs typeface="Arial" panose="020B0604020202020204" pitchFamily="34" charset="0"/>
              </a:rPr>
              <a:t>1590</a:t>
            </a:r>
            <a:r>
              <a:rPr lang="ko-KR" altLang="en-US" sz="1000" b="1" dirty="0">
                <a:latin typeface="+mj-lt"/>
                <a:ea typeface="+mn-ea"/>
                <a:cs typeface="Arial" panose="020B0604020202020204" pitchFamily="34" charset="0"/>
              </a:rPr>
              <a:t>년 최초 설립되어</a:t>
            </a:r>
            <a:r>
              <a:rPr lang="en-US" altLang="ko-KR" sz="1000" b="1" dirty="0">
                <a:latin typeface="+mj-lt"/>
                <a:ea typeface="+mn-ea"/>
                <a:cs typeface="Arial" panose="020B0604020202020204" pitchFamily="34" charset="0"/>
              </a:rPr>
              <a:t>, </a:t>
            </a:r>
            <a:r>
              <a:rPr lang="ko-KR" altLang="en-US" sz="1000" b="1" dirty="0">
                <a:latin typeface="+mj-lt"/>
                <a:ea typeface="+mn-ea"/>
                <a:cs typeface="Arial" panose="020B0604020202020204" pitchFamily="34" charset="0"/>
              </a:rPr>
              <a:t>오래 전 해양의 기원과 특징들을 간직하고 있는 </a:t>
            </a:r>
            <a:r>
              <a:rPr lang="ko-KR" altLang="en-US" sz="1000" b="1" dirty="0" err="1">
                <a:latin typeface="+mj-lt"/>
                <a:ea typeface="+mn-ea"/>
                <a:cs typeface="Arial" panose="020B0604020202020204" pitchFamily="34" charset="0"/>
              </a:rPr>
              <a:t>떼루아를</a:t>
            </a:r>
            <a:r>
              <a:rPr lang="ko-KR" altLang="en-US" sz="1000" b="1" dirty="0">
                <a:latin typeface="+mj-lt"/>
                <a:ea typeface="+mn-ea"/>
                <a:cs typeface="Arial" panose="020B0604020202020204" pitchFamily="34" charset="0"/>
              </a:rPr>
              <a:t> 잘 반영하여  고품질 </a:t>
            </a:r>
            <a:r>
              <a:rPr lang="ko-KR" altLang="en-US" sz="1000" b="1" dirty="0" err="1">
                <a:latin typeface="+mj-lt"/>
                <a:ea typeface="+mn-ea"/>
                <a:cs typeface="Arial" panose="020B0604020202020204" pitchFamily="34" charset="0"/>
              </a:rPr>
              <a:t>샤블리</a:t>
            </a:r>
            <a:r>
              <a:rPr lang="ko-KR" altLang="en-US" sz="1000" b="1" dirty="0">
                <a:latin typeface="+mj-lt"/>
                <a:ea typeface="+mn-ea"/>
                <a:cs typeface="Arial" panose="020B0604020202020204" pitchFamily="34" charset="0"/>
              </a:rPr>
              <a:t> 와인을 생산하고 있으며</a:t>
            </a:r>
            <a:r>
              <a:rPr lang="en-US" altLang="ko-KR" sz="1000" b="1" dirty="0">
                <a:latin typeface="+mj-lt"/>
                <a:ea typeface="+mn-ea"/>
                <a:cs typeface="Arial" panose="020B0604020202020204" pitchFamily="34" charset="0"/>
              </a:rPr>
              <a:t>, </a:t>
            </a:r>
            <a:r>
              <a:rPr lang="ko-KR" altLang="en-US" sz="1000" b="1" dirty="0" err="1">
                <a:latin typeface="+mj-lt"/>
                <a:ea typeface="+mn-ea"/>
                <a:cs typeface="Arial" panose="020B0604020202020204" pitchFamily="34" charset="0"/>
              </a:rPr>
              <a:t>부르고뉴</a:t>
            </a:r>
            <a:r>
              <a:rPr lang="ko-KR" altLang="en-US" sz="1000" b="1" dirty="0">
                <a:latin typeface="+mj-lt"/>
                <a:ea typeface="+mn-ea"/>
                <a:cs typeface="Arial" panose="020B0604020202020204" pitchFamily="34" charset="0"/>
              </a:rPr>
              <a:t> 스페셜 비평가인 </a:t>
            </a:r>
            <a:r>
              <a:rPr lang="ko-KR" altLang="en-US" sz="1000" b="1" dirty="0" err="1">
                <a:latin typeface="+mj-lt"/>
                <a:ea typeface="+mn-ea"/>
                <a:cs typeface="Arial" panose="020B0604020202020204" pitchFamily="34" charset="0"/>
              </a:rPr>
              <a:t>앨런매도우</a:t>
            </a:r>
            <a:r>
              <a:rPr lang="en-US" altLang="ko-KR" sz="1000" b="1" dirty="0">
                <a:latin typeface="+mj-lt"/>
                <a:ea typeface="+mn-ea"/>
                <a:cs typeface="Arial" panose="020B0604020202020204" pitchFamily="34" charset="0"/>
              </a:rPr>
              <a:t>(Allen Meadow)</a:t>
            </a:r>
            <a:r>
              <a:rPr lang="ko-KR" altLang="en-US" sz="1000" b="1" dirty="0">
                <a:latin typeface="+mj-lt"/>
                <a:ea typeface="+mn-ea"/>
                <a:cs typeface="Arial" panose="020B0604020202020204" pitchFamily="34" charset="0"/>
              </a:rPr>
              <a:t>외 유명 평론 매체 </a:t>
            </a:r>
            <a:r>
              <a:rPr lang="en-US" altLang="ko-KR" sz="1000" b="1" dirty="0">
                <a:latin typeface="+mj-lt"/>
                <a:ea typeface="+mn-ea"/>
                <a:cs typeface="Arial" panose="020B0604020202020204" pitchFamily="34" charset="0"/>
              </a:rPr>
              <a:t>90+ </a:t>
            </a:r>
            <a:r>
              <a:rPr lang="ko-KR" altLang="en-US" sz="1000" b="1" dirty="0">
                <a:latin typeface="+mj-lt"/>
                <a:ea typeface="+mn-ea"/>
                <a:cs typeface="Arial" panose="020B0604020202020204" pitchFamily="34" charset="0"/>
              </a:rPr>
              <a:t>이상의 좋은 평가를 받고 있습니다</a:t>
            </a:r>
            <a:r>
              <a:rPr lang="en-US" altLang="ko-KR" sz="1000" b="1" dirty="0">
                <a:latin typeface="+mj-lt"/>
                <a:ea typeface="+mn-ea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3075" name="Rectangle 194">
            <a:extLst>
              <a:ext uri="{FF2B5EF4-FFF2-40B4-BE49-F238E27FC236}">
                <a16:creationId xmlns:a16="http://schemas.microsoft.com/office/drawing/2014/main" id="{DDCDEBE6-F46E-4722-95AB-F0DE384925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32240" y="-15482"/>
            <a:ext cx="2411760" cy="415498"/>
          </a:xfrm>
          <a:prstGeom prst="rect">
            <a:avLst/>
          </a:prstGeom>
          <a:solidFill>
            <a:srgbClr val="A50021"/>
          </a:solidFill>
          <a:ln>
            <a:noFill/>
          </a:ln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ko-KR" altLang="en-US" sz="1050" b="1" dirty="0">
                <a:solidFill>
                  <a:schemeClr val="bg1"/>
                </a:solidFill>
                <a:latin typeface="Arial Black" panose="020B0A04020102020204" pitchFamily="34" charset="0"/>
              </a:rPr>
              <a:t>와인 전문 기업 ㈜에프엘코리아                            브랜드 문의 </a:t>
            </a:r>
            <a:r>
              <a:rPr lang="en-US" altLang="ko-KR" sz="1050" b="1" dirty="0">
                <a:solidFill>
                  <a:schemeClr val="bg1"/>
                </a:solidFill>
                <a:latin typeface="Arial Black" panose="020B0A04020102020204" pitchFamily="34" charset="0"/>
              </a:rPr>
              <a:t>02)449-3151</a:t>
            </a:r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6D924F49-801A-4B8F-9E6C-7BE68AA11B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5463" y="5958271"/>
            <a:ext cx="2664294" cy="573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ko-KR" altLang="en-US" sz="1200" b="1" cap="all" dirty="0" err="1">
                <a:latin typeface="+mj-lt"/>
                <a:ea typeface="+mj-ea"/>
                <a:cs typeface="+mj-cs"/>
              </a:rPr>
              <a:t>샤블리의</a:t>
            </a:r>
            <a:r>
              <a:rPr lang="ko-KR" altLang="en-US" sz="1200" b="1" cap="all" dirty="0">
                <a:latin typeface="+mj-lt"/>
                <a:ea typeface="+mj-ea"/>
                <a:cs typeface="+mj-cs"/>
              </a:rPr>
              <a:t> 와인장인</a:t>
            </a:r>
            <a:endParaRPr lang="en-US" altLang="ko-KR" sz="1200" b="1" cap="all" dirty="0">
              <a:latin typeface="+mj-lt"/>
              <a:ea typeface="+mj-ea"/>
              <a:cs typeface="+mj-cs"/>
            </a:endParaRPr>
          </a:p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ko-KR" altLang="en-US" sz="1200" b="1" cap="all" dirty="0" err="1">
                <a:latin typeface="+mj-lt"/>
                <a:ea typeface="+mj-ea"/>
                <a:cs typeface="+mj-cs"/>
              </a:rPr>
              <a:t>세귀노</a:t>
            </a:r>
            <a:r>
              <a:rPr lang="ko-KR" altLang="en-US" sz="1200" b="1" cap="all" dirty="0">
                <a:latin typeface="+mj-lt"/>
                <a:ea typeface="+mj-ea"/>
                <a:cs typeface="+mj-cs"/>
              </a:rPr>
              <a:t> </a:t>
            </a:r>
            <a:r>
              <a:rPr lang="ko-KR" altLang="en-US" sz="1200" b="1" cap="all" dirty="0" err="1">
                <a:latin typeface="+mj-lt"/>
                <a:ea typeface="+mj-ea"/>
                <a:cs typeface="+mj-cs"/>
              </a:rPr>
              <a:t>보르데</a:t>
            </a:r>
            <a:endParaRPr lang="en-US" altLang="ko-KR" sz="1200" b="1" i="0" cap="all" dirty="0">
              <a:effectLst/>
              <a:latin typeface="+mj-lt"/>
              <a:ea typeface="+mj-ea"/>
              <a:cs typeface="+mj-cs"/>
            </a:endParaRPr>
          </a:p>
        </p:txBody>
      </p:sp>
      <p:pic>
        <p:nvPicPr>
          <p:cNvPr id="5" name="그림 4" descr="연체동물이(가) 표시된 사진&#10;&#10;자동 생성된 설명">
            <a:extLst>
              <a:ext uri="{FF2B5EF4-FFF2-40B4-BE49-F238E27FC236}">
                <a16:creationId xmlns:a16="http://schemas.microsoft.com/office/drawing/2014/main" id="{1507A87B-4252-9B61-9AC9-BD26548BCC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462" y="654953"/>
            <a:ext cx="2056296" cy="685432"/>
          </a:xfrm>
          <a:prstGeom prst="rect">
            <a:avLst/>
          </a:prstGeom>
        </p:spPr>
      </p:pic>
      <p:sp>
        <p:nvSpPr>
          <p:cNvPr id="6" name="Rectangle 176">
            <a:extLst>
              <a:ext uri="{FF2B5EF4-FFF2-40B4-BE49-F238E27FC236}">
                <a16:creationId xmlns:a16="http://schemas.microsoft.com/office/drawing/2014/main" id="{60F7F0F5-FB22-A092-B53E-37EC8E7406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44071" y="5697252"/>
            <a:ext cx="5652628" cy="897506"/>
          </a:xfrm>
          <a:prstGeom prst="rect">
            <a:avLst/>
          </a:prstGeom>
          <a:ln w="9525">
            <a:noFill/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lIns="91440" tIns="45720" rIns="91440" bIns="45720" rtlCol="0" anchor="t">
            <a:no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latinLnBrk="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en-US" altLang="ko-KR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AWARDS / </a:t>
            </a:r>
            <a:r>
              <a:rPr lang="ko-KR" altLang="en-US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수상내역 </a:t>
            </a:r>
            <a:endParaRPr lang="en-US" altLang="ko-KR" sz="1000" b="1" dirty="0">
              <a:solidFill>
                <a:srgbClr val="A5002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latinLnBrk="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en-US" altLang="ko-KR" sz="1000" b="1" dirty="0">
                <a:latin typeface="+mn-lt"/>
                <a:cs typeface="Arial" panose="020B0604020202020204" pitchFamily="34" charset="0"/>
              </a:rPr>
              <a:t>Allen Meadow 91, Decanter 92, Wine Enthusiast 91 (2023 </a:t>
            </a:r>
            <a:r>
              <a:rPr lang="ko-KR" altLang="en-US" sz="1000" b="1" dirty="0">
                <a:latin typeface="+mn-lt"/>
                <a:cs typeface="Arial" panose="020B0604020202020204" pitchFamily="34" charset="0"/>
              </a:rPr>
              <a:t>빈티지</a:t>
            </a:r>
            <a:r>
              <a:rPr lang="en-US" altLang="ko-KR" sz="1000" b="1" dirty="0">
                <a:latin typeface="+mn-lt"/>
                <a:cs typeface="Arial" panose="020B0604020202020204" pitchFamily="34" charset="0"/>
              </a:rPr>
              <a:t>)</a:t>
            </a:r>
            <a:endParaRPr lang="en-US" altLang="ko-KR" sz="1100" b="1" dirty="0">
              <a:latin typeface="+mn-lt"/>
              <a:cs typeface="Arial" panose="020B0604020202020204" pitchFamily="34" charset="0"/>
            </a:endParaRPr>
          </a:p>
        </p:txBody>
      </p:sp>
      <p:pic>
        <p:nvPicPr>
          <p:cNvPr id="4" name="그림 3" descr="음식, 음료, 알코올, 유리병이(가) 표시된 사진&#10;&#10;자동 생성된 설명">
            <a:extLst>
              <a:ext uri="{FF2B5EF4-FFF2-40B4-BE49-F238E27FC236}">
                <a16:creationId xmlns:a16="http://schemas.microsoft.com/office/drawing/2014/main" id="{D00C212D-E421-5D82-DB25-BA4C35155D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187" y="1477871"/>
            <a:ext cx="1356845" cy="447311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1109</TotalTime>
  <Words>176</Words>
  <Application>Microsoft Office PowerPoint</Application>
  <PresentationFormat>화면 슬라이드 쇼(4:3)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5" baseType="lpstr">
      <vt:lpstr>맑은 고딕</vt:lpstr>
      <vt:lpstr>Arial</vt:lpstr>
      <vt:lpstr>Arial Black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jungyongjae</dc:creator>
  <cp:lastModifiedBy>용재 정</cp:lastModifiedBy>
  <cp:revision>107</cp:revision>
  <dcterms:created xsi:type="dcterms:W3CDTF">2020-04-23T09:45:11Z</dcterms:created>
  <dcterms:modified xsi:type="dcterms:W3CDTF">2026-07-20T02:41:11Z</dcterms:modified>
</cp:coreProperties>
</file>