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>
        <p:scale>
          <a:sx n="70" d="100"/>
          <a:sy n="70" d="100"/>
        </p:scale>
        <p:origin x="-113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2026-07-02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844" y="3429000"/>
            <a:ext cx="5652628" cy="2448272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엔리코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세라피노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몬클리비오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바롤로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 (Enrico Serafino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Monclivio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Barolo)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DOCG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네비올로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  22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오크배럴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12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병 숙성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짙은 루비 레드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블랙커런트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감초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커피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향신료 등이 잘 조화된 복합적인 아로마와 이어지는 부케의 향연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좋은 밸런스의 블랙베리 힌트를 주는 부드러운 맛과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입 안을 가득 채워주는 무게감과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피니쉬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이탈리아 와인의 왕이라는 별칭의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바롤로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고급스러운 스타일의 장기 숙성 와인으로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바롤로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포도밭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몬클리비오를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이름에 사용하고 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872717"/>
            <a:ext cx="5700863" cy="25009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+mn-lt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+mn-lt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1878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년 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피에몬테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지방의 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Canale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에 설립되어 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캄파리그룹을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거쳐 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2015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년 크루즈 패밀리에 의해 </a:t>
            </a:r>
            <a:endParaRPr lang="en-US" altLang="ko-KR" sz="1000" b="1" dirty="0">
              <a:latin typeface="+mn-lt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인수 운영 중에 있으며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보유 포도밭이 위치하고  있는 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랑게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몬페라토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포도원은 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2014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년 유네스코</a:t>
            </a:r>
            <a:endParaRPr lang="en-US" altLang="ko-KR" sz="1000" b="1" dirty="0">
              <a:latin typeface="+mn-lt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유산으로 지정되었다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. 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전통적 방식을 기반으로 크루즈 패밀리에 의해 많은 투자를 통해</a:t>
            </a:r>
            <a:endParaRPr lang="en-US" altLang="ko-KR" sz="1000" b="1" dirty="0">
              <a:latin typeface="+mn-lt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점차적으로 성장과 동시에 와인 양조에  지속적인 노력을 기울이면서 좋은 평가를 얻고 있다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.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endParaRPr lang="en-US" altLang="ko-KR" sz="1000" b="1" dirty="0">
              <a:latin typeface="+mn-lt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*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바롤로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 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(Barolo)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아마로네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브루넬로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디 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몬탈치노와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함께 이탈리아 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대 명주로 </a:t>
            </a:r>
            <a:endParaRPr lang="en-US" altLang="ko-KR" sz="1000" b="1" dirty="0">
              <a:latin typeface="+mn-lt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손꼽히는 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파워풀한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와인으로 해당 지역 소재 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35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년 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이상된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</a:t>
            </a:r>
            <a:endParaRPr lang="en-US" altLang="ko-KR" sz="1000" b="1" dirty="0">
              <a:latin typeface="+mn-lt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포도나무의 </a:t>
            </a:r>
            <a:r>
              <a:rPr lang="ko-KR" altLang="en-US" sz="1000" b="1" dirty="0" err="1">
                <a:latin typeface="+mn-lt"/>
                <a:cs typeface="Arial" panose="020B0604020202020204" pitchFamily="34" charset="0"/>
              </a:rPr>
              <a:t>네비올로</a:t>
            </a:r>
            <a:r>
              <a:rPr lang="ko-KR" altLang="en-US" sz="1000" b="1" dirty="0">
                <a:latin typeface="+mn-lt"/>
                <a:cs typeface="Arial" panose="020B0604020202020204" pitchFamily="34" charset="0"/>
              </a:rPr>
              <a:t> 품종으로 양조한다</a:t>
            </a:r>
            <a:r>
              <a:rPr lang="en-US" altLang="ko-KR" sz="1000" b="1" dirty="0">
                <a:latin typeface="+mn-lt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4356" y="5982097"/>
            <a:ext cx="5700863" cy="5432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James Suckling 93 pts, Sarah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Heller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MW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pts,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Wine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Ehthusiast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90 pts 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140</a:t>
            </a: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년 역사를 간직한                     </a:t>
            </a:r>
            <a:r>
              <a:rPr lang="ko-KR" altLang="en-US" sz="1200" b="1" i="0" cap="all" dirty="0" err="1">
                <a:effectLst/>
                <a:latin typeface="+mj-lt"/>
                <a:ea typeface="+mj-ea"/>
                <a:cs typeface="+mj-cs"/>
              </a:rPr>
              <a:t>피에몬테의</a:t>
            </a: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 유산 </a:t>
            </a:r>
            <a:r>
              <a:rPr lang="ko-KR" altLang="en-US" sz="1200" b="1" i="0" cap="all" dirty="0" err="1">
                <a:effectLst/>
                <a:latin typeface="+mj-lt"/>
                <a:ea typeface="+mj-ea"/>
                <a:cs typeface="+mj-cs"/>
              </a:rPr>
              <a:t>엔리코</a:t>
            </a: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ko-KR" altLang="en-US" sz="1200" b="1" i="0" cap="all" dirty="0" err="1">
                <a:effectLst/>
                <a:latin typeface="+mj-lt"/>
                <a:ea typeface="+mj-ea"/>
                <a:cs typeface="+mj-cs"/>
              </a:rPr>
              <a:t>세라피노</a:t>
            </a: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 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1" name="x_Immagine 1" descr="unnamed-2">
            <a:extLst>
              <a:ext uri="{FF2B5EF4-FFF2-40B4-BE49-F238E27FC236}">
                <a16:creationId xmlns:a16="http://schemas.microsoft.com/office/drawing/2014/main" id="{66EB7570-BF92-4C19-B5D4-336DD00DF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534" y="458321"/>
            <a:ext cx="4381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x_Immagine 3">
            <a:extLst>
              <a:ext uri="{FF2B5EF4-FFF2-40B4-BE49-F238E27FC236}">
                <a16:creationId xmlns:a16="http://schemas.microsoft.com/office/drawing/2014/main" id="{AE9F6CDE-7F64-4A97-9E85-A064D7E0E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59" y="991063"/>
            <a:ext cx="22479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그림 18">
            <a:extLst>
              <a:ext uri="{FF2B5EF4-FFF2-40B4-BE49-F238E27FC236}">
                <a16:creationId xmlns:a16="http://schemas.microsoft.com/office/drawing/2014/main" id="{A7575B90-BC36-4C7D-BAE8-09EDC0018C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00" y="2384884"/>
            <a:ext cx="1332148" cy="7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132D3CE-AE21-5F73-7245-0BF2763AB8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96" y="1447605"/>
            <a:ext cx="1256626" cy="45948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</TotalTime>
  <Words>221</Words>
  <Application>Microsoft Office PowerPoint</Application>
  <PresentationFormat>화면 슬라이드 쇼(4:3)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65</cp:revision>
  <dcterms:created xsi:type="dcterms:W3CDTF">2020-04-23T09:45:11Z</dcterms:created>
  <dcterms:modified xsi:type="dcterms:W3CDTF">2026-07-02T07:08:54Z</dcterms:modified>
</cp:coreProperties>
</file>