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9144000" cy="6858000" type="screen4x3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6600"/>
    <a:srgbClr val="480024"/>
    <a:srgbClr val="CC6600"/>
    <a:srgbClr val="222E2B"/>
    <a:srgbClr val="003300"/>
    <a:srgbClr val="0066CC"/>
    <a:srgbClr val="00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30" autoAdjust="0"/>
    <p:restoredTop sz="94660" autoAdjust="0"/>
  </p:normalViewPr>
  <p:slideViewPr>
    <p:cSldViewPr>
      <p:cViewPr varScale="1">
        <p:scale>
          <a:sx n="74" d="100"/>
          <a:sy n="74" d="100"/>
        </p:scale>
        <p:origin x="701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60EDBE10-F41C-4352-B097-01E3CE530F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97" tIns="48399" rIns="96797" bIns="48399" numCol="1" anchor="t" anchorCtr="0" compatLnSpc="1">
            <a:prstTxWarp prst="textNoShape">
              <a:avLst/>
            </a:prstTxWarp>
          </a:bodyPr>
          <a:lstStyle>
            <a:lvl1pPr defTabSz="968548" eaLnBrk="1" latinLnBrk="1" hangingPunct="1">
              <a:defRPr sz="13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0D939CDE-2ED3-4B3A-AB4B-97C2CB55CEB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525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97" tIns="48399" rIns="96797" bIns="48399" numCol="1" anchor="t" anchorCtr="0" compatLnSpc="1">
            <a:prstTxWarp prst="textNoShape">
              <a:avLst/>
            </a:prstTxWarp>
          </a:bodyPr>
          <a:lstStyle>
            <a:lvl1pPr algn="r" defTabSz="968548" eaLnBrk="1" latinLnBrk="1" hangingPunct="1">
              <a:defRPr sz="1300"/>
            </a:lvl1pPr>
          </a:lstStyle>
          <a:p>
            <a:pPr>
              <a:defRPr/>
            </a:pPr>
            <a:fld id="{A74937CA-3E17-4576-9E39-E66412565A72}" type="datetime1">
              <a:rPr lang="ko-KR" altLang="en-US" smtClean="0"/>
              <a:t>2026-09-09</a:t>
            </a:fld>
            <a:endParaRPr lang="en-US" altLang="ko-KR"/>
          </a:p>
        </p:txBody>
      </p:sp>
      <p:sp>
        <p:nvSpPr>
          <p:cNvPr id="4100" name="Rectangle 1028">
            <a:extLst>
              <a:ext uri="{FF2B5EF4-FFF2-40B4-BE49-F238E27FC236}">
                <a16:creationId xmlns:a16="http://schemas.microsoft.com/office/drawing/2014/main" id="{AFB53F04-A823-4025-9AD3-43CFCDEC9F2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20238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97" tIns="48399" rIns="96797" bIns="48399" numCol="1" anchor="b" anchorCtr="0" compatLnSpc="1">
            <a:prstTxWarp prst="textNoShape">
              <a:avLst/>
            </a:prstTxWarp>
          </a:bodyPr>
          <a:lstStyle>
            <a:lvl1pPr defTabSz="968548" eaLnBrk="1" latinLnBrk="1" hangingPunct="1">
              <a:defRPr sz="1300"/>
            </a:lvl1pPr>
          </a:lstStyle>
          <a:p>
            <a:pPr>
              <a:defRPr/>
            </a:pPr>
            <a:r>
              <a:rPr lang="ko-KR" altLang="en-US"/>
              <a:t>브랜드 문의 와인전문기업 </a:t>
            </a:r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</a:t>
            </a:r>
            <a:r>
              <a:rPr lang="ko-KR" altLang="en-US"/>
              <a:t>에프엘코리아 </a:t>
            </a:r>
            <a:r>
              <a:rPr lang="en-US" altLang="ko-KR"/>
              <a:t>02)449-3151</a:t>
            </a:r>
          </a:p>
        </p:txBody>
      </p:sp>
      <p:sp>
        <p:nvSpPr>
          <p:cNvPr id="4101" name="Rectangle 1029">
            <a:extLst>
              <a:ext uri="{FF2B5EF4-FFF2-40B4-BE49-F238E27FC236}">
                <a16:creationId xmlns:a16="http://schemas.microsoft.com/office/drawing/2014/main" id="{54FB4214-3E66-4889-856F-3A99FB74934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5250" y="9520238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797" tIns="48399" rIns="96797" bIns="48399" numCol="1" anchor="b" anchorCtr="0" compatLnSpc="1">
            <a:prstTxWarp prst="textNoShape">
              <a:avLst/>
            </a:prstTxWarp>
          </a:bodyPr>
          <a:lstStyle>
            <a:lvl1pPr algn="r" defTabSz="968548" eaLnBrk="1" latinLnBrk="1" hangingPunct="1">
              <a:defRPr sz="1300"/>
            </a:lvl1pPr>
          </a:lstStyle>
          <a:p>
            <a:pPr>
              <a:defRPr/>
            </a:pPr>
            <a:fld id="{11EC2A75-0B8B-44B4-8A23-41D3715D19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BB56C-18EF-4993-B5E5-43093DEF3848}" type="datetime1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1167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ko-KR" altLang="en-US"/>
              <a:t>브랜드 문의 와인전문기업 </a:t>
            </a:r>
            <a:r>
              <a:rPr lang="en-US" altLang="ko-KR"/>
              <a:t>(</a:t>
            </a:r>
            <a:r>
              <a:rPr lang="ko-KR" altLang="en-US"/>
              <a:t>주</a:t>
            </a:r>
            <a:r>
              <a:rPr lang="en-US" altLang="ko-KR"/>
              <a:t>)</a:t>
            </a:r>
            <a:r>
              <a:rPr lang="ko-KR" altLang="en-US"/>
              <a:t>에프엘코리아 </a:t>
            </a:r>
            <a:r>
              <a:rPr lang="en-US" altLang="ko-KR"/>
              <a:t>02)449-3151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3509F-ED36-4F64-A023-77C5F8035A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629994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F1BA6E-7F4F-41B9-B992-DB5650FD2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3D98559-D6D5-4FFF-B62C-9F58C44D0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4C58C7-BADD-4BA4-886F-4027AF8B6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566348-5AE7-4397-8882-D20EC6E8D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E1AACB-66F9-4971-A8A9-6D49B00D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894E60-868B-4F23-83BF-997A1BF6214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8780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D89029-07E2-42A7-B385-280799A6D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48AF9B-C979-4353-8732-687E2F4C8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4AE745-729C-4C81-B5F3-95D972E5F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258426D-C047-40DC-971C-E0970FC8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823C70-8D30-44CF-BE95-A761441D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A88AD-E1C8-437A-91AF-786CE7201B7A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948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D7D443-3667-4BE0-8ABA-099D61FDD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C5FB815-CC54-45D0-8168-7F0D896C3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9CD5E4-3667-4FE7-8EC1-BA7CEB72F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A0C034F-92CD-4AB7-80C0-27164AEC3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AEF347-D22A-45AE-A143-D8DE1AD9C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CB16A6-126A-4718-96CE-ACE72267ED67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4456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959AE2-2DA2-4763-88B8-0231C498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D0DA2F-EC48-4161-BAB2-49FA84C75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37DEAF8-D048-4BB8-AA9C-364E894A6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B35A2CE-5019-46FE-8E11-533BF74FC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6EFAEB-4D14-4FE1-BFB0-2399F015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5898766-9420-4D5F-9CF0-07901C273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59F56-F9F0-4FA5-BDF1-908672B5BA15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425829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EF3CAF-D12B-4FED-91F4-9305C872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3BA62F-E8F7-4AD6-80E6-F28EA38BF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A16D76-7C7F-4057-9AAD-67C5B1AFE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ED616DA-8D06-4AF0-876F-F775AD358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4AF8E61-2379-49C7-A423-22EA6C7D0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B628F85-82CC-46E4-AC4B-8333EE0A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1BD1EB0-D0F8-45CF-A585-D310D8486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7AEC220-CA00-429D-A96F-A47BD881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5A097-B78B-4CC4-8FFF-143C697419AB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21484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989B79-6AAE-4AD1-A42B-BDA2E69ED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C5FAF82-FD63-443C-A8ED-E30AC57C8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C547D5-9997-4C37-975D-2F3CB9607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7FA61B3-510B-45B1-85D9-E0F8D615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10CC1-E027-4300-B399-7E9BF7228AB1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168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1634776-C878-49B2-8C85-3B8C1A0AB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508C4B0-473E-4BA1-9337-8CD1CF20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0FD00AB-E3A9-4795-A2A5-6BF0B563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C3CB9-7810-4B75-84F0-C512CF600D2F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3541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22EFDC-C608-459F-AB4F-44CD24874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5B4D367-3A40-4C04-B842-CE692A4F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DCFE2EF-BF50-46F8-88FE-EAD2F6CAD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4D39386-2FF3-4301-BCFC-5DE07119B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98771D6-9B5A-4D26-8CBD-4B33D25EF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E85043-7B06-4BD5-B36D-5902FA906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779B83-7207-41C4-9E46-CF91D7D5E9B2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27394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9D706A-A414-4592-9A75-DDF3E8F6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1702D08-72CD-4F29-BEC4-AABA532D2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07E327-B4CF-4F6A-87B9-23626A2A1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AC2623D-DC5B-41DE-B9E2-BD3654E1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307A0AC-B1B7-4E9A-B7EC-E308F980E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9FEAC2-B6A4-437C-9D37-AD45BCE7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76CAD-6ACE-460E-B3BD-6E34662760E8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496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6EB257-96F0-48D9-94ED-7BDC09CC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5DDE3DF-D55A-4D1F-B69A-F15D79349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8CB98F-37CD-4E1F-BD04-EF4F3E7A4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08EA50E-3C44-4D1C-99C3-B1A70B595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CCD6E2-FD45-4DA0-8A90-B7AE50760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7B688-4B15-4DF0-8892-2D14EEA57766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766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DD4C374-DD97-40A2-8299-EA4027DF25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0AC05CB-7280-48B2-ACE9-3956FECAE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DD5A66-34EC-4A14-AF80-F1880A8C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4608AA-72D9-4CE5-B8D0-DB9B87764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05C39A-0FF9-4994-9C50-8194B245F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6EC3D-864D-47F1-84D6-4A4221326629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444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D994C50-4731-4467-A152-6CBFC7553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2A7F4A-94D8-41C5-86E8-084F22144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BCB34C-F0D1-46D1-B856-572C24DD1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D0A2CE-2819-4DF8-8A71-F1CD4C6DAB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AC9C27-B298-4EB9-8AAF-29889C50B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21A698-BC98-490F-9B8D-12A92D3639DD}" type="slidenum">
              <a:rPr lang="en-US" altLang="ko-KR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6216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6">
            <a:extLst>
              <a:ext uri="{FF2B5EF4-FFF2-40B4-BE49-F238E27FC236}">
                <a16:creationId xmlns:a16="http://schemas.microsoft.com/office/drawing/2014/main" id="{738F333A-BF76-42B4-955A-0022BEF47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844" y="3429000"/>
            <a:ext cx="5652628" cy="2448272"/>
          </a:xfrm>
          <a:prstGeom prst="rect">
            <a:avLst/>
          </a:prstGeom>
          <a:ln w="9525">
            <a:solidFill>
              <a:srgbClr val="00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>
            <a:no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en-US" altLang="ko-KR" sz="1000" b="1" dirty="0">
                <a:solidFill>
                  <a:srgbClr val="A5002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PRODUCT INTRODUCTION / </a:t>
            </a:r>
            <a:r>
              <a:rPr lang="ko-KR" altLang="en-US" sz="1000" b="1" dirty="0">
                <a:solidFill>
                  <a:srgbClr val="A5002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제품 소개</a:t>
            </a:r>
            <a:endParaRPr lang="en-US" altLang="ko-KR" sz="1000" b="1" dirty="0">
              <a:solidFill>
                <a:srgbClr val="A5002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엔리코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세라피노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몬클리비오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바롤로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 (Enrico Serafino </a:t>
            </a:r>
            <a:r>
              <a:rPr lang="en-US" altLang="ko-KR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Monclivio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Barolo)</a:t>
            </a: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생산지역 및 등급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DOCG</a:t>
            </a: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포도품종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네비올로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  22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개월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오크배럴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12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개월 병 숙성</a:t>
            </a:r>
            <a:endParaRPr lang="en-US" altLang="ko-KR" sz="10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짙은 루비 레드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블랙커런트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감초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커피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향신료 등이 잘 조화된 복합적인 아로마와 이어지는 부케의 향연</a:t>
            </a:r>
            <a:endParaRPr lang="en-US" altLang="ko-KR" sz="10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좋은 밸런스의 블랙베리 힌트를 주는 부드러운 맛과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탄닌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입 안을 가득 채워주는 무게감과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피니쉬</a:t>
            </a:r>
            <a:endParaRPr lang="en-US" altLang="ko-KR" sz="10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altLang="ko-KR" sz="1000" b="1" dirty="0">
              <a:solidFill>
                <a:srgbClr val="A5002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en-US" altLang="ko-KR" sz="1000" b="1" dirty="0">
                <a:solidFill>
                  <a:srgbClr val="A5002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SELLING POINT / </a:t>
            </a:r>
            <a:r>
              <a:rPr lang="ko-KR" altLang="en-US" sz="1000" b="1" dirty="0">
                <a:solidFill>
                  <a:srgbClr val="A5002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주요 판매 포인트 및 한 줄 평</a:t>
            </a:r>
            <a:endParaRPr lang="en-US" altLang="ko-KR" sz="1000" b="1" dirty="0">
              <a:solidFill>
                <a:srgbClr val="A5002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이탈리아 와인의 왕이라는 별칭의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바롤로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고급스러운 스타일의 장기 숙성 와인으로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defTabSz="914400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None/>
            </a:pP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바롤로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포도밭 </a:t>
            </a:r>
            <a:r>
              <a:rPr lang="ko-KR" altLang="en-US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몬클리비오를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ko-KR" altLang="en-US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제품 이름에 사용하고 있다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074" name="Rectangle 176">
            <a:extLst>
              <a:ext uri="{FF2B5EF4-FFF2-40B4-BE49-F238E27FC236}">
                <a16:creationId xmlns:a16="http://schemas.microsoft.com/office/drawing/2014/main" id="{89372049-4609-4D9C-B764-4FFAF17D7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8351" y="872717"/>
            <a:ext cx="5700863" cy="25009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en-US" altLang="ko-KR" sz="1000" b="1" dirty="0">
                <a:solidFill>
                  <a:srgbClr val="A50021"/>
                </a:solidFill>
                <a:latin typeface="+mn-lt"/>
                <a:ea typeface="+mn-ea"/>
                <a:cs typeface="Arial" panose="020B0604020202020204" pitchFamily="34" charset="0"/>
              </a:rPr>
              <a:t>BRAND STORY / </a:t>
            </a:r>
            <a:r>
              <a:rPr lang="ko-KR" altLang="en-US" sz="1000" b="1" dirty="0">
                <a:solidFill>
                  <a:srgbClr val="A50021"/>
                </a:solidFill>
                <a:latin typeface="+mn-lt"/>
                <a:ea typeface="+mn-ea"/>
                <a:cs typeface="Arial" panose="020B0604020202020204" pitchFamily="34" charset="0"/>
              </a:rPr>
              <a:t>브랜드 스토리</a:t>
            </a:r>
            <a:endParaRPr lang="en-US" altLang="ko-KR" sz="1000" b="1" dirty="0">
              <a:solidFill>
                <a:srgbClr val="A5002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1878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년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피에몬테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지방의 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Canale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에 설립되어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캄파리그룹을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거쳐 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2015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년 크루즈 패밀리에 의해 </a:t>
            </a:r>
            <a:endParaRPr lang="en-US" altLang="ko-KR" sz="1000" b="1" dirty="0">
              <a:latin typeface="+mn-lt"/>
              <a:cs typeface="Arial" panose="020B0604020202020204" pitchFamily="34" charset="0"/>
            </a:endParaRP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인수 운영 중에 있으며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, 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보유 포도밭이 위치하고  있는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랑게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,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몬페라토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포도원은 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2014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년 유네스코</a:t>
            </a:r>
            <a:endParaRPr lang="en-US" altLang="ko-KR" sz="1000" b="1" dirty="0">
              <a:latin typeface="+mn-lt"/>
              <a:cs typeface="Arial" panose="020B0604020202020204" pitchFamily="34" charset="0"/>
            </a:endParaRP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유산으로 지정되었다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. 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전통적 방식을 기반으로 크루즈 패밀리에 의해 많은 투자를 통해</a:t>
            </a:r>
            <a:endParaRPr lang="en-US" altLang="ko-KR" sz="1000" b="1" dirty="0">
              <a:latin typeface="+mn-lt"/>
              <a:cs typeface="Arial" panose="020B0604020202020204" pitchFamily="34" charset="0"/>
            </a:endParaRP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점차적으로 성장과 동시에 와인 양조에  지속적인 노력을 기울이면서 좋은 평가를 얻고 있다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.</a:t>
            </a: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endParaRPr lang="en-US" altLang="ko-KR" sz="1000" b="1" dirty="0">
              <a:latin typeface="+mn-lt"/>
              <a:cs typeface="Arial" panose="020B0604020202020204" pitchFamily="34" charset="0"/>
            </a:endParaRP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*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바롤로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 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(Barolo)</a:t>
            </a: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아마로네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,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브루넬로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디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몬탈치노와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함께 이탈리아 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3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대 명주로 </a:t>
            </a:r>
            <a:endParaRPr lang="en-US" altLang="ko-KR" sz="1000" b="1" dirty="0">
              <a:latin typeface="+mn-lt"/>
              <a:cs typeface="Arial" panose="020B0604020202020204" pitchFamily="34" charset="0"/>
            </a:endParaRP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손꼽히는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파워풀한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와인으로 해당 지역 소재 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35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년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이상된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</a:t>
            </a:r>
            <a:endParaRPr lang="en-US" altLang="ko-KR" sz="1000" b="1" dirty="0">
              <a:latin typeface="+mn-lt"/>
              <a:cs typeface="Arial" panose="020B0604020202020204" pitchFamily="34" charset="0"/>
            </a:endParaRPr>
          </a:p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포도나무의 </a:t>
            </a:r>
            <a:r>
              <a:rPr lang="ko-KR" altLang="en-US" sz="1000" b="1" dirty="0" err="1">
                <a:latin typeface="+mn-lt"/>
                <a:cs typeface="Arial" panose="020B0604020202020204" pitchFamily="34" charset="0"/>
              </a:rPr>
              <a:t>네비올로</a:t>
            </a:r>
            <a:r>
              <a:rPr lang="ko-KR" altLang="en-US" sz="1000" b="1" dirty="0">
                <a:latin typeface="+mn-lt"/>
                <a:cs typeface="Arial" panose="020B0604020202020204" pitchFamily="34" charset="0"/>
              </a:rPr>
              <a:t> 품종으로 양조한다</a:t>
            </a:r>
            <a:r>
              <a:rPr lang="en-US" altLang="ko-KR" sz="1000" b="1" dirty="0"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075" name="Rectangle 194">
            <a:extLst>
              <a:ext uri="{FF2B5EF4-FFF2-40B4-BE49-F238E27FC236}">
                <a16:creationId xmlns:a16="http://schemas.microsoft.com/office/drawing/2014/main" id="{DDCDEBE6-F46E-4722-95AB-F0DE38492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-15482"/>
            <a:ext cx="2411760" cy="415498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ko-KR" altLang="en-US" sz="1050" b="1" dirty="0">
                <a:solidFill>
                  <a:schemeClr val="bg1"/>
                </a:solidFill>
                <a:latin typeface="Arial Black" panose="020B0A04020102020204" pitchFamily="34" charset="0"/>
              </a:rPr>
              <a:t>와인 전문 기업 ㈜에프엘코리아                            브랜드 문의 </a:t>
            </a:r>
            <a:r>
              <a:rPr lang="en-US" altLang="ko-KR" sz="1050" b="1" dirty="0">
                <a:solidFill>
                  <a:schemeClr val="bg1"/>
                </a:solidFill>
                <a:latin typeface="Arial Black" panose="020B0A04020102020204" pitchFamily="34" charset="0"/>
              </a:rPr>
              <a:t>02)449-3151</a:t>
            </a:r>
          </a:p>
        </p:txBody>
      </p:sp>
      <p:sp>
        <p:nvSpPr>
          <p:cNvPr id="23" name="Rectangle 176">
            <a:extLst>
              <a:ext uri="{FF2B5EF4-FFF2-40B4-BE49-F238E27FC236}">
                <a16:creationId xmlns:a16="http://schemas.microsoft.com/office/drawing/2014/main" id="{9C1DA64D-8F9D-4813-9A5A-27401DC2C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4356" y="5982097"/>
            <a:ext cx="5700863" cy="5432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14400"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en-US" altLang="ko-KR" sz="1000" b="1" dirty="0">
                <a:solidFill>
                  <a:srgbClr val="A5002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AWARDS / </a:t>
            </a:r>
            <a:r>
              <a:rPr lang="ko-KR" altLang="en-US" sz="1000" b="1" dirty="0">
                <a:solidFill>
                  <a:srgbClr val="A5002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수상 내역</a:t>
            </a:r>
            <a:endParaRPr lang="en-US" altLang="ko-KR" sz="1000" b="1" dirty="0">
              <a:solidFill>
                <a:srgbClr val="A5002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atinLnBrk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100000"/>
              <a:buNone/>
            </a:pPr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James Suckling 93 pts, Sarah</a:t>
            </a:r>
            <a:r>
              <a: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Heller</a:t>
            </a:r>
            <a:r>
              <a: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93</a:t>
            </a:r>
            <a:r>
              <a: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pts, 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Wine </a:t>
            </a:r>
            <a:r>
              <a:rPr lang="en-US" altLang="ko-KR" sz="1000" b="1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Ehthusiast</a:t>
            </a:r>
            <a:r>
              <a:rPr lang="en-US" altLang="ko-KR" sz="1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90 pts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D924F49-801A-4B8F-9E6C-7BE68AA11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63" y="6021670"/>
            <a:ext cx="2664294" cy="573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ko-KR" sz="1200" b="1" i="0" cap="all" dirty="0">
                <a:effectLst/>
                <a:latin typeface="+mj-lt"/>
                <a:ea typeface="+mj-ea"/>
                <a:cs typeface="+mj-cs"/>
              </a:rPr>
              <a:t>140</a:t>
            </a:r>
            <a:r>
              <a:rPr lang="ko-KR" altLang="en-US" sz="1200" b="1" i="0" cap="all" dirty="0">
                <a:effectLst/>
                <a:latin typeface="+mj-lt"/>
                <a:ea typeface="+mj-ea"/>
                <a:cs typeface="+mj-cs"/>
              </a:rPr>
              <a:t>년 역사를 간직한                     </a:t>
            </a:r>
            <a:r>
              <a:rPr lang="ko-KR" altLang="en-US" sz="1200" b="1" i="0" cap="all" dirty="0" err="1">
                <a:effectLst/>
                <a:latin typeface="+mj-lt"/>
                <a:ea typeface="+mj-ea"/>
                <a:cs typeface="+mj-cs"/>
              </a:rPr>
              <a:t>피에몬테의</a:t>
            </a:r>
            <a:r>
              <a:rPr lang="ko-KR" altLang="en-US" sz="1200" b="1" i="0" cap="all" dirty="0">
                <a:effectLst/>
                <a:latin typeface="+mj-lt"/>
                <a:ea typeface="+mj-ea"/>
                <a:cs typeface="+mj-cs"/>
              </a:rPr>
              <a:t> 유산 </a:t>
            </a:r>
            <a:r>
              <a:rPr lang="ko-KR" altLang="en-US" sz="1200" b="1" i="0" cap="all" dirty="0" err="1">
                <a:effectLst/>
                <a:latin typeface="+mj-lt"/>
                <a:ea typeface="+mj-ea"/>
                <a:cs typeface="+mj-cs"/>
              </a:rPr>
              <a:t>엔리코</a:t>
            </a:r>
            <a:r>
              <a:rPr lang="ko-KR" altLang="en-US" sz="1200" b="1" i="0" cap="all" dirty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ko-KR" altLang="en-US" sz="1200" b="1" i="0" cap="all" dirty="0" err="1">
                <a:effectLst/>
                <a:latin typeface="+mj-lt"/>
                <a:ea typeface="+mj-ea"/>
                <a:cs typeface="+mj-cs"/>
              </a:rPr>
              <a:t>세라피노</a:t>
            </a:r>
            <a:r>
              <a:rPr lang="ko-KR" altLang="en-US" sz="1200" b="1" i="0" cap="all" dirty="0">
                <a:effectLst/>
                <a:latin typeface="+mj-lt"/>
                <a:ea typeface="+mj-ea"/>
                <a:cs typeface="+mj-cs"/>
              </a:rPr>
              <a:t> </a:t>
            </a:r>
            <a:endParaRPr lang="en-US" altLang="ko-KR" sz="1200" b="1" i="0" cap="all" dirty="0"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1" name="x_Immagine 1" descr="unnamed-2">
            <a:extLst>
              <a:ext uri="{FF2B5EF4-FFF2-40B4-BE49-F238E27FC236}">
                <a16:creationId xmlns:a16="http://schemas.microsoft.com/office/drawing/2014/main" id="{66EB7570-BF92-4C19-B5D4-336DD00DF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534" y="458321"/>
            <a:ext cx="4381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x_Immagine 3">
            <a:extLst>
              <a:ext uri="{FF2B5EF4-FFF2-40B4-BE49-F238E27FC236}">
                <a16:creationId xmlns:a16="http://schemas.microsoft.com/office/drawing/2014/main" id="{AE9F6CDE-7F64-4A97-9E85-A064D7E0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59" y="991063"/>
            <a:ext cx="22479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그림 18">
            <a:extLst>
              <a:ext uri="{FF2B5EF4-FFF2-40B4-BE49-F238E27FC236}">
                <a16:creationId xmlns:a16="http://schemas.microsoft.com/office/drawing/2014/main" id="{A7575B90-BC36-4C7D-BAE8-09EDC0018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00" y="2384884"/>
            <a:ext cx="1332148" cy="73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132D3CE-AE21-5F73-7245-0BF2763AB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6" y="1447605"/>
            <a:ext cx="1256626" cy="45948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</TotalTime>
  <Words>221</Words>
  <Application>Microsoft Office PowerPoint</Application>
  <PresentationFormat>화면 슬라이드 쇼(4:3)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Arial Black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jungyongjae</dc:creator>
  <cp:lastModifiedBy>용재 정</cp:lastModifiedBy>
  <cp:revision>66</cp:revision>
  <dcterms:created xsi:type="dcterms:W3CDTF">2020-04-23T09:45:11Z</dcterms:created>
  <dcterms:modified xsi:type="dcterms:W3CDTF">2026-09-09T09:10:41Z</dcterms:modified>
</cp:coreProperties>
</file>